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Stabilization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0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2" y="5151549"/>
            <a:ext cx="8534400" cy="842850"/>
          </a:xfrm>
        </p:spPr>
        <p:txBody>
          <a:bodyPr/>
          <a:lstStyle/>
          <a:p>
            <a:r>
              <a:rPr lang="en-US" dirty="0" smtClean="0"/>
              <a:t>Phillips curve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Relationship between unemployment and changes in wages or prices</a:t>
            </a:r>
          </a:p>
          <a:p>
            <a:r>
              <a:rPr lang="en-US" sz="2400" dirty="0" smtClean="0"/>
              <a:t>Tradeoff between inflation and unemployment</a:t>
            </a:r>
          </a:p>
          <a:p>
            <a:pPr lvl="1"/>
            <a:r>
              <a:rPr lang="en-US" sz="2400" dirty="0" smtClean="0"/>
              <a:t>Short run unexpected changes:</a:t>
            </a:r>
          </a:p>
          <a:p>
            <a:pPr lvl="2"/>
            <a:r>
              <a:rPr lang="en-US" sz="2400" dirty="0" smtClean="0"/>
              <a:t>AD up = P up = U down</a:t>
            </a:r>
          </a:p>
          <a:p>
            <a:pPr lvl="2"/>
            <a:r>
              <a:rPr lang="en-US" sz="2400" dirty="0" smtClean="0"/>
              <a:t>AD down = P down = U up</a:t>
            </a:r>
          </a:p>
          <a:p>
            <a:pPr lvl="2"/>
            <a:r>
              <a:rPr lang="en-US" sz="2400" dirty="0" smtClean="0"/>
              <a:t>Higher the unexpected increase/decrease = higher the impact</a:t>
            </a:r>
          </a:p>
          <a:p>
            <a:pPr lvl="2"/>
            <a:r>
              <a:rPr lang="en-US" sz="2400" dirty="0" smtClean="0"/>
              <a:t>Suggests that a government can target a sweet spot  (active policy)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212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0918" y="1120462"/>
            <a:ext cx="12879" cy="3644721"/>
          </a:xfrm>
          <a:prstGeom prst="line">
            <a:avLst/>
          </a:prstGeom>
          <a:ln w="76200">
            <a:solidFill>
              <a:schemeClr val="bg2">
                <a:lumMod val="5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76552" y="1120462"/>
            <a:ext cx="25758" cy="3631842"/>
          </a:xfrm>
          <a:prstGeom prst="line">
            <a:avLst/>
          </a:prstGeom>
          <a:ln w="76200">
            <a:solidFill>
              <a:schemeClr val="bg2">
                <a:lumMod val="5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03797" y="4752304"/>
            <a:ext cx="2833352" cy="0"/>
          </a:xfrm>
          <a:prstGeom prst="line">
            <a:avLst/>
          </a:prstGeom>
          <a:ln w="76200">
            <a:solidFill>
              <a:schemeClr val="bg2">
                <a:lumMod val="5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02310" y="4752304"/>
            <a:ext cx="3000777" cy="0"/>
          </a:xfrm>
          <a:prstGeom prst="line">
            <a:avLst/>
          </a:prstGeom>
          <a:ln w="76200">
            <a:solidFill>
              <a:schemeClr val="bg2">
                <a:lumMod val="5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390918" y="3309871"/>
            <a:ext cx="6735651" cy="38636"/>
          </a:xfrm>
          <a:prstGeom prst="line">
            <a:avLst/>
          </a:prstGeom>
          <a:ln w="76200">
            <a:prstDash val="sys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35617" y="1777285"/>
            <a:ext cx="2833352" cy="2678806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738648" y="1262130"/>
            <a:ext cx="2833352" cy="2678805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5731099" y="1519707"/>
            <a:ext cx="2485622" cy="3503708"/>
          </a:xfrm>
          <a:custGeom>
            <a:avLst/>
            <a:gdLst>
              <a:gd name="connsiteX0" fmla="*/ 0 w 2485622"/>
              <a:gd name="connsiteY0" fmla="*/ 0 h 3503708"/>
              <a:gd name="connsiteX1" fmla="*/ 12878 w 2485622"/>
              <a:gd name="connsiteY1" fmla="*/ 77273 h 3503708"/>
              <a:gd name="connsiteX2" fmla="*/ 38636 w 2485622"/>
              <a:gd name="connsiteY2" fmla="*/ 154547 h 3503708"/>
              <a:gd name="connsiteX3" fmla="*/ 64394 w 2485622"/>
              <a:gd name="connsiteY3" fmla="*/ 231820 h 3503708"/>
              <a:gd name="connsiteX4" fmla="*/ 90152 w 2485622"/>
              <a:gd name="connsiteY4" fmla="*/ 309093 h 3503708"/>
              <a:gd name="connsiteX5" fmla="*/ 103031 w 2485622"/>
              <a:gd name="connsiteY5" fmla="*/ 347730 h 3503708"/>
              <a:gd name="connsiteX6" fmla="*/ 141667 w 2485622"/>
              <a:gd name="connsiteY6" fmla="*/ 425003 h 3503708"/>
              <a:gd name="connsiteX7" fmla="*/ 167425 w 2485622"/>
              <a:gd name="connsiteY7" fmla="*/ 476518 h 3503708"/>
              <a:gd name="connsiteX8" fmla="*/ 193183 w 2485622"/>
              <a:gd name="connsiteY8" fmla="*/ 553792 h 3503708"/>
              <a:gd name="connsiteX9" fmla="*/ 206062 w 2485622"/>
              <a:gd name="connsiteY9" fmla="*/ 592428 h 3503708"/>
              <a:gd name="connsiteX10" fmla="*/ 296214 w 2485622"/>
              <a:gd name="connsiteY10" fmla="*/ 734096 h 3503708"/>
              <a:gd name="connsiteX11" fmla="*/ 309093 w 2485622"/>
              <a:gd name="connsiteY11" fmla="*/ 772732 h 3503708"/>
              <a:gd name="connsiteX12" fmla="*/ 334850 w 2485622"/>
              <a:gd name="connsiteY12" fmla="*/ 811369 h 3503708"/>
              <a:gd name="connsiteX13" fmla="*/ 360608 w 2485622"/>
              <a:gd name="connsiteY13" fmla="*/ 888642 h 3503708"/>
              <a:gd name="connsiteX14" fmla="*/ 373487 w 2485622"/>
              <a:gd name="connsiteY14" fmla="*/ 927279 h 3503708"/>
              <a:gd name="connsiteX15" fmla="*/ 386366 w 2485622"/>
              <a:gd name="connsiteY15" fmla="*/ 965916 h 3503708"/>
              <a:gd name="connsiteX16" fmla="*/ 399245 w 2485622"/>
              <a:gd name="connsiteY16" fmla="*/ 1017431 h 3503708"/>
              <a:gd name="connsiteX17" fmla="*/ 425002 w 2485622"/>
              <a:gd name="connsiteY17" fmla="*/ 1159099 h 3503708"/>
              <a:gd name="connsiteX18" fmla="*/ 463639 w 2485622"/>
              <a:gd name="connsiteY18" fmla="*/ 1262130 h 3503708"/>
              <a:gd name="connsiteX19" fmla="*/ 489397 w 2485622"/>
              <a:gd name="connsiteY19" fmla="*/ 1339403 h 3503708"/>
              <a:gd name="connsiteX20" fmla="*/ 515155 w 2485622"/>
              <a:gd name="connsiteY20" fmla="*/ 1429555 h 3503708"/>
              <a:gd name="connsiteX21" fmla="*/ 540912 w 2485622"/>
              <a:gd name="connsiteY21" fmla="*/ 1506828 h 3503708"/>
              <a:gd name="connsiteX22" fmla="*/ 579549 w 2485622"/>
              <a:gd name="connsiteY22" fmla="*/ 1674254 h 3503708"/>
              <a:gd name="connsiteX23" fmla="*/ 605307 w 2485622"/>
              <a:gd name="connsiteY23" fmla="*/ 1712890 h 3503708"/>
              <a:gd name="connsiteX24" fmla="*/ 618186 w 2485622"/>
              <a:gd name="connsiteY24" fmla="*/ 1751527 h 3503708"/>
              <a:gd name="connsiteX25" fmla="*/ 708338 w 2485622"/>
              <a:gd name="connsiteY25" fmla="*/ 1867437 h 3503708"/>
              <a:gd name="connsiteX26" fmla="*/ 746974 w 2485622"/>
              <a:gd name="connsiteY26" fmla="*/ 1957589 h 3503708"/>
              <a:gd name="connsiteX27" fmla="*/ 785611 w 2485622"/>
              <a:gd name="connsiteY27" fmla="*/ 1996225 h 3503708"/>
              <a:gd name="connsiteX28" fmla="*/ 837126 w 2485622"/>
              <a:gd name="connsiteY28" fmla="*/ 2073499 h 3503708"/>
              <a:gd name="connsiteX29" fmla="*/ 850005 w 2485622"/>
              <a:gd name="connsiteY29" fmla="*/ 2112135 h 3503708"/>
              <a:gd name="connsiteX30" fmla="*/ 888642 w 2485622"/>
              <a:gd name="connsiteY30" fmla="*/ 2150772 h 3503708"/>
              <a:gd name="connsiteX31" fmla="*/ 914400 w 2485622"/>
              <a:gd name="connsiteY31" fmla="*/ 2228045 h 3503708"/>
              <a:gd name="connsiteX32" fmla="*/ 940157 w 2485622"/>
              <a:gd name="connsiteY32" fmla="*/ 2266682 h 3503708"/>
              <a:gd name="connsiteX33" fmla="*/ 991673 w 2485622"/>
              <a:gd name="connsiteY33" fmla="*/ 2395470 h 3503708"/>
              <a:gd name="connsiteX34" fmla="*/ 1043188 w 2485622"/>
              <a:gd name="connsiteY34" fmla="*/ 2472744 h 3503708"/>
              <a:gd name="connsiteX35" fmla="*/ 1120462 w 2485622"/>
              <a:gd name="connsiteY35" fmla="*/ 2537138 h 3503708"/>
              <a:gd name="connsiteX36" fmla="*/ 1171977 w 2485622"/>
              <a:gd name="connsiteY36" fmla="*/ 2601532 h 3503708"/>
              <a:gd name="connsiteX37" fmla="*/ 1223493 w 2485622"/>
              <a:gd name="connsiteY37" fmla="*/ 2678806 h 3503708"/>
              <a:gd name="connsiteX38" fmla="*/ 1300766 w 2485622"/>
              <a:gd name="connsiteY38" fmla="*/ 2730321 h 3503708"/>
              <a:gd name="connsiteX39" fmla="*/ 1326524 w 2485622"/>
              <a:gd name="connsiteY39" fmla="*/ 2768958 h 3503708"/>
              <a:gd name="connsiteX40" fmla="*/ 1365160 w 2485622"/>
              <a:gd name="connsiteY40" fmla="*/ 2807594 h 3503708"/>
              <a:gd name="connsiteX41" fmla="*/ 1429555 w 2485622"/>
              <a:gd name="connsiteY41" fmla="*/ 2923504 h 3503708"/>
              <a:gd name="connsiteX42" fmla="*/ 1506828 w 2485622"/>
              <a:gd name="connsiteY42" fmla="*/ 2975020 h 3503708"/>
              <a:gd name="connsiteX43" fmla="*/ 1571222 w 2485622"/>
              <a:gd name="connsiteY43" fmla="*/ 3039414 h 3503708"/>
              <a:gd name="connsiteX44" fmla="*/ 1596980 w 2485622"/>
              <a:gd name="connsiteY44" fmla="*/ 3078051 h 3503708"/>
              <a:gd name="connsiteX45" fmla="*/ 1635616 w 2485622"/>
              <a:gd name="connsiteY45" fmla="*/ 3090930 h 3503708"/>
              <a:gd name="connsiteX46" fmla="*/ 1674253 w 2485622"/>
              <a:gd name="connsiteY46" fmla="*/ 3116687 h 3503708"/>
              <a:gd name="connsiteX47" fmla="*/ 1764405 w 2485622"/>
              <a:gd name="connsiteY47" fmla="*/ 3142445 h 3503708"/>
              <a:gd name="connsiteX48" fmla="*/ 1803042 w 2485622"/>
              <a:gd name="connsiteY48" fmla="*/ 3155324 h 3503708"/>
              <a:gd name="connsiteX49" fmla="*/ 1828800 w 2485622"/>
              <a:gd name="connsiteY49" fmla="*/ 3193961 h 3503708"/>
              <a:gd name="connsiteX50" fmla="*/ 2060619 w 2485622"/>
              <a:gd name="connsiteY50" fmla="*/ 3271234 h 3503708"/>
              <a:gd name="connsiteX51" fmla="*/ 2150771 w 2485622"/>
              <a:gd name="connsiteY51" fmla="*/ 3296992 h 3503708"/>
              <a:gd name="connsiteX52" fmla="*/ 2215166 w 2485622"/>
              <a:gd name="connsiteY52" fmla="*/ 3361386 h 3503708"/>
              <a:gd name="connsiteX53" fmla="*/ 2253802 w 2485622"/>
              <a:gd name="connsiteY53" fmla="*/ 3400023 h 3503708"/>
              <a:gd name="connsiteX54" fmla="*/ 2331076 w 2485622"/>
              <a:gd name="connsiteY54" fmla="*/ 3438659 h 3503708"/>
              <a:gd name="connsiteX55" fmla="*/ 2408349 w 2485622"/>
              <a:gd name="connsiteY55" fmla="*/ 3477296 h 3503708"/>
              <a:gd name="connsiteX56" fmla="*/ 2485622 w 2485622"/>
              <a:gd name="connsiteY56" fmla="*/ 3503054 h 350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485622" h="3503708">
                <a:moveTo>
                  <a:pt x="0" y="0"/>
                </a:moveTo>
                <a:cubicBezTo>
                  <a:pt x="4293" y="25758"/>
                  <a:pt x="6545" y="51940"/>
                  <a:pt x="12878" y="77273"/>
                </a:cubicBezTo>
                <a:cubicBezTo>
                  <a:pt x="19463" y="103614"/>
                  <a:pt x="30050" y="128789"/>
                  <a:pt x="38636" y="154547"/>
                </a:cubicBezTo>
                <a:lnTo>
                  <a:pt x="64394" y="231820"/>
                </a:lnTo>
                <a:lnTo>
                  <a:pt x="90152" y="309093"/>
                </a:lnTo>
                <a:cubicBezTo>
                  <a:pt x="94445" y="321972"/>
                  <a:pt x="95501" y="336434"/>
                  <a:pt x="103031" y="347730"/>
                </a:cubicBezTo>
                <a:cubicBezTo>
                  <a:pt x="152531" y="421982"/>
                  <a:pt x="109673" y="350352"/>
                  <a:pt x="141667" y="425003"/>
                </a:cubicBezTo>
                <a:cubicBezTo>
                  <a:pt x="149230" y="442649"/>
                  <a:pt x="160295" y="458693"/>
                  <a:pt x="167425" y="476518"/>
                </a:cubicBezTo>
                <a:cubicBezTo>
                  <a:pt x="177509" y="501727"/>
                  <a:pt x="184597" y="528034"/>
                  <a:pt x="193183" y="553792"/>
                </a:cubicBezTo>
                <a:cubicBezTo>
                  <a:pt x="197476" y="566671"/>
                  <a:pt x="198532" y="581133"/>
                  <a:pt x="206062" y="592428"/>
                </a:cubicBezTo>
                <a:cubicBezTo>
                  <a:pt x="226477" y="623051"/>
                  <a:pt x="278026" y="697720"/>
                  <a:pt x="296214" y="734096"/>
                </a:cubicBezTo>
                <a:cubicBezTo>
                  <a:pt x="302285" y="746238"/>
                  <a:pt x="303022" y="760590"/>
                  <a:pt x="309093" y="772732"/>
                </a:cubicBezTo>
                <a:cubicBezTo>
                  <a:pt x="316015" y="786576"/>
                  <a:pt x="328564" y="797225"/>
                  <a:pt x="334850" y="811369"/>
                </a:cubicBezTo>
                <a:cubicBezTo>
                  <a:pt x="345877" y="836180"/>
                  <a:pt x="352022" y="862884"/>
                  <a:pt x="360608" y="888642"/>
                </a:cubicBezTo>
                <a:lnTo>
                  <a:pt x="373487" y="927279"/>
                </a:lnTo>
                <a:cubicBezTo>
                  <a:pt x="377780" y="940158"/>
                  <a:pt x="383073" y="952746"/>
                  <a:pt x="386366" y="965916"/>
                </a:cubicBezTo>
                <a:cubicBezTo>
                  <a:pt x="390659" y="983088"/>
                  <a:pt x="396079" y="1000016"/>
                  <a:pt x="399245" y="1017431"/>
                </a:cubicBezTo>
                <a:cubicBezTo>
                  <a:pt x="417483" y="1117737"/>
                  <a:pt x="403097" y="1082430"/>
                  <a:pt x="425002" y="1159099"/>
                </a:cubicBezTo>
                <a:cubicBezTo>
                  <a:pt x="437757" y="1203741"/>
                  <a:pt x="445501" y="1212252"/>
                  <a:pt x="463639" y="1262130"/>
                </a:cubicBezTo>
                <a:cubicBezTo>
                  <a:pt x="472918" y="1287646"/>
                  <a:pt x="480811" y="1313645"/>
                  <a:pt x="489397" y="1339403"/>
                </a:cubicBezTo>
                <a:cubicBezTo>
                  <a:pt x="532670" y="1469219"/>
                  <a:pt x="466652" y="1267877"/>
                  <a:pt x="515155" y="1429555"/>
                </a:cubicBezTo>
                <a:cubicBezTo>
                  <a:pt x="522957" y="1455561"/>
                  <a:pt x="540912" y="1506828"/>
                  <a:pt x="540912" y="1506828"/>
                </a:cubicBezTo>
                <a:cubicBezTo>
                  <a:pt x="546849" y="1548390"/>
                  <a:pt x="553835" y="1635684"/>
                  <a:pt x="579549" y="1674254"/>
                </a:cubicBezTo>
                <a:lnTo>
                  <a:pt x="605307" y="1712890"/>
                </a:lnTo>
                <a:cubicBezTo>
                  <a:pt x="609600" y="1725769"/>
                  <a:pt x="611593" y="1739660"/>
                  <a:pt x="618186" y="1751527"/>
                </a:cubicBezTo>
                <a:cubicBezTo>
                  <a:pt x="656697" y="1820848"/>
                  <a:pt x="661406" y="1820505"/>
                  <a:pt x="708338" y="1867437"/>
                </a:cubicBezTo>
                <a:cubicBezTo>
                  <a:pt x="718848" y="1898968"/>
                  <a:pt x="727080" y="1929738"/>
                  <a:pt x="746974" y="1957589"/>
                </a:cubicBezTo>
                <a:cubicBezTo>
                  <a:pt x="757560" y="1972410"/>
                  <a:pt x="774429" y="1981848"/>
                  <a:pt x="785611" y="1996225"/>
                </a:cubicBezTo>
                <a:cubicBezTo>
                  <a:pt x="804617" y="2020661"/>
                  <a:pt x="827336" y="2044131"/>
                  <a:pt x="837126" y="2073499"/>
                </a:cubicBezTo>
                <a:cubicBezTo>
                  <a:pt x="841419" y="2086378"/>
                  <a:pt x="842475" y="2100840"/>
                  <a:pt x="850005" y="2112135"/>
                </a:cubicBezTo>
                <a:cubicBezTo>
                  <a:pt x="860108" y="2127290"/>
                  <a:pt x="875763" y="2137893"/>
                  <a:pt x="888642" y="2150772"/>
                </a:cubicBezTo>
                <a:cubicBezTo>
                  <a:pt x="897228" y="2176530"/>
                  <a:pt x="903373" y="2203234"/>
                  <a:pt x="914400" y="2228045"/>
                </a:cubicBezTo>
                <a:cubicBezTo>
                  <a:pt x="920686" y="2242189"/>
                  <a:pt x="933871" y="2252538"/>
                  <a:pt x="940157" y="2266682"/>
                </a:cubicBezTo>
                <a:cubicBezTo>
                  <a:pt x="982282" y="2361464"/>
                  <a:pt x="946492" y="2320169"/>
                  <a:pt x="991673" y="2395470"/>
                </a:cubicBezTo>
                <a:cubicBezTo>
                  <a:pt x="1007600" y="2422016"/>
                  <a:pt x="1017430" y="2455573"/>
                  <a:pt x="1043188" y="2472744"/>
                </a:cubicBezTo>
                <a:cubicBezTo>
                  <a:pt x="1096980" y="2508604"/>
                  <a:pt x="1070880" y="2487556"/>
                  <a:pt x="1120462" y="2537138"/>
                </a:cubicBezTo>
                <a:cubicBezTo>
                  <a:pt x="1149462" y="2624146"/>
                  <a:pt x="1109242" y="2529836"/>
                  <a:pt x="1171977" y="2601532"/>
                </a:cubicBezTo>
                <a:cubicBezTo>
                  <a:pt x="1192363" y="2624830"/>
                  <a:pt x="1197735" y="2661634"/>
                  <a:pt x="1223493" y="2678806"/>
                </a:cubicBezTo>
                <a:lnTo>
                  <a:pt x="1300766" y="2730321"/>
                </a:lnTo>
                <a:cubicBezTo>
                  <a:pt x="1309352" y="2743200"/>
                  <a:pt x="1316615" y="2757067"/>
                  <a:pt x="1326524" y="2768958"/>
                </a:cubicBezTo>
                <a:cubicBezTo>
                  <a:pt x="1338184" y="2782950"/>
                  <a:pt x="1355057" y="2792440"/>
                  <a:pt x="1365160" y="2807594"/>
                </a:cubicBezTo>
                <a:cubicBezTo>
                  <a:pt x="1402738" y="2863962"/>
                  <a:pt x="1336509" y="2861472"/>
                  <a:pt x="1429555" y="2923504"/>
                </a:cubicBezTo>
                <a:lnTo>
                  <a:pt x="1506828" y="2975020"/>
                </a:lnTo>
                <a:cubicBezTo>
                  <a:pt x="1575519" y="3078053"/>
                  <a:pt x="1485361" y="2953551"/>
                  <a:pt x="1571222" y="3039414"/>
                </a:cubicBezTo>
                <a:cubicBezTo>
                  <a:pt x="1582167" y="3050359"/>
                  <a:pt x="1584893" y="3068381"/>
                  <a:pt x="1596980" y="3078051"/>
                </a:cubicBezTo>
                <a:cubicBezTo>
                  <a:pt x="1607580" y="3086532"/>
                  <a:pt x="1623474" y="3084859"/>
                  <a:pt x="1635616" y="3090930"/>
                </a:cubicBezTo>
                <a:cubicBezTo>
                  <a:pt x="1649460" y="3097852"/>
                  <a:pt x="1660409" y="3109765"/>
                  <a:pt x="1674253" y="3116687"/>
                </a:cubicBezTo>
                <a:cubicBezTo>
                  <a:pt x="1694840" y="3126980"/>
                  <a:pt x="1745148" y="3136943"/>
                  <a:pt x="1764405" y="3142445"/>
                </a:cubicBezTo>
                <a:cubicBezTo>
                  <a:pt x="1777458" y="3146175"/>
                  <a:pt x="1790163" y="3151031"/>
                  <a:pt x="1803042" y="3155324"/>
                </a:cubicBezTo>
                <a:cubicBezTo>
                  <a:pt x="1811628" y="3168203"/>
                  <a:pt x="1817151" y="3183768"/>
                  <a:pt x="1828800" y="3193961"/>
                </a:cubicBezTo>
                <a:cubicBezTo>
                  <a:pt x="1936849" y="3288503"/>
                  <a:pt x="1896928" y="3216670"/>
                  <a:pt x="2060619" y="3271234"/>
                </a:cubicBezTo>
                <a:cubicBezTo>
                  <a:pt x="2116048" y="3289710"/>
                  <a:pt x="2086086" y="3280820"/>
                  <a:pt x="2150771" y="3296992"/>
                </a:cubicBezTo>
                <a:cubicBezTo>
                  <a:pt x="2197996" y="3367827"/>
                  <a:pt x="2150769" y="3307722"/>
                  <a:pt x="2215166" y="3361386"/>
                </a:cubicBezTo>
                <a:cubicBezTo>
                  <a:pt x="2229158" y="3373046"/>
                  <a:pt x="2239810" y="3388363"/>
                  <a:pt x="2253802" y="3400023"/>
                </a:cubicBezTo>
                <a:cubicBezTo>
                  <a:pt x="2287088" y="3427761"/>
                  <a:pt x="2292355" y="3425752"/>
                  <a:pt x="2331076" y="3438659"/>
                </a:cubicBezTo>
                <a:cubicBezTo>
                  <a:pt x="2441796" y="3512474"/>
                  <a:pt x="2301712" y="3423978"/>
                  <a:pt x="2408349" y="3477296"/>
                </a:cubicBezTo>
                <a:cubicBezTo>
                  <a:pt x="2474153" y="3510198"/>
                  <a:pt x="2417820" y="3503054"/>
                  <a:pt x="2485622" y="3503054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300766" y="476518"/>
            <a:ext cx="7907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 curve							Phillips Curve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476521" y="228229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 Level </a:t>
            </a:r>
          </a:p>
          <a:p>
            <a:r>
              <a:rPr lang="en-US" dirty="0"/>
              <a:t> </a:t>
            </a:r>
            <a:r>
              <a:rPr lang="en-US" dirty="0" smtClean="0"/>
              <a:t>         103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237149" y="2073498"/>
            <a:ext cx="1107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Inflation rate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7624293" y="1120462"/>
            <a:ext cx="38637" cy="4623515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324637" y="2588653"/>
            <a:ext cx="643944" cy="12879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053071" y="4336148"/>
            <a:ext cx="1571222" cy="0"/>
          </a:xfrm>
          <a:prstGeom prst="straightConnector1">
            <a:avLst/>
          </a:prstGeom>
          <a:ln w="76200">
            <a:solidFill>
              <a:srgbClr val="FF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21217" y="4765183"/>
            <a:ext cx="1010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									        0                            5%  </a:t>
            </a:r>
          </a:p>
          <a:p>
            <a:r>
              <a:rPr lang="en-US" dirty="0"/>
              <a:t>	</a:t>
            </a:r>
            <a:r>
              <a:rPr lang="en-US" dirty="0" smtClean="0"/>
              <a:t>	REAL GDP							Unemployment  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008358" y="28615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0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78" y="376707"/>
            <a:ext cx="10662075" cy="361526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the economy shifts: inflation up = unemployment down</a:t>
            </a:r>
          </a:p>
          <a:p>
            <a:pPr lvl="1"/>
            <a:r>
              <a:rPr lang="en-US" sz="2800" dirty="0" smtClean="0"/>
              <a:t>Perception is that wages went up (so willing to spend less time looking for jobs), but just nominal because of inflation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699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443989" y="824248"/>
            <a:ext cx="25757" cy="3258355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7469746" y="4082603"/>
            <a:ext cx="3258355" cy="32197"/>
          </a:xfrm>
          <a:prstGeom prst="line">
            <a:avLst/>
          </a:prstGeom>
          <a:ln w="762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7753082" y="1094704"/>
            <a:ext cx="2511380" cy="3296992"/>
          </a:xfrm>
          <a:custGeom>
            <a:avLst/>
            <a:gdLst>
              <a:gd name="connsiteX0" fmla="*/ 0 w 2511380"/>
              <a:gd name="connsiteY0" fmla="*/ 0 h 3296992"/>
              <a:gd name="connsiteX1" fmla="*/ 12879 w 2511380"/>
              <a:gd name="connsiteY1" fmla="*/ 64395 h 3296992"/>
              <a:gd name="connsiteX2" fmla="*/ 51515 w 2511380"/>
              <a:gd name="connsiteY2" fmla="*/ 218941 h 3296992"/>
              <a:gd name="connsiteX3" fmla="*/ 77273 w 2511380"/>
              <a:gd name="connsiteY3" fmla="*/ 309093 h 3296992"/>
              <a:gd name="connsiteX4" fmla="*/ 128788 w 2511380"/>
              <a:gd name="connsiteY4" fmla="*/ 386366 h 3296992"/>
              <a:gd name="connsiteX5" fmla="*/ 141667 w 2511380"/>
              <a:gd name="connsiteY5" fmla="*/ 425003 h 3296992"/>
              <a:gd name="connsiteX6" fmla="*/ 193183 w 2511380"/>
              <a:gd name="connsiteY6" fmla="*/ 502276 h 3296992"/>
              <a:gd name="connsiteX7" fmla="*/ 244698 w 2511380"/>
              <a:gd name="connsiteY7" fmla="*/ 566671 h 3296992"/>
              <a:gd name="connsiteX8" fmla="*/ 296214 w 2511380"/>
              <a:gd name="connsiteY8" fmla="*/ 631065 h 3296992"/>
              <a:gd name="connsiteX9" fmla="*/ 373487 w 2511380"/>
              <a:gd name="connsiteY9" fmla="*/ 759854 h 3296992"/>
              <a:gd name="connsiteX10" fmla="*/ 399245 w 2511380"/>
              <a:gd name="connsiteY10" fmla="*/ 798490 h 3296992"/>
              <a:gd name="connsiteX11" fmla="*/ 437881 w 2511380"/>
              <a:gd name="connsiteY11" fmla="*/ 914400 h 3296992"/>
              <a:gd name="connsiteX12" fmla="*/ 450760 w 2511380"/>
              <a:gd name="connsiteY12" fmla="*/ 953037 h 3296992"/>
              <a:gd name="connsiteX13" fmla="*/ 489397 w 2511380"/>
              <a:gd name="connsiteY13" fmla="*/ 1094704 h 3296992"/>
              <a:gd name="connsiteX14" fmla="*/ 515155 w 2511380"/>
              <a:gd name="connsiteY14" fmla="*/ 1146220 h 3296992"/>
              <a:gd name="connsiteX15" fmla="*/ 540912 w 2511380"/>
              <a:gd name="connsiteY15" fmla="*/ 1223493 h 3296992"/>
              <a:gd name="connsiteX16" fmla="*/ 553791 w 2511380"/>
              <a:gd name="connsiteY16" fmla="*/ 1262130 h 3296992"/>
              <a:gd name="connsiteX17" fmla="*/ 605307 w 2511380"/>
              <a:gd name="connsiteY17" fmla="*/ 1352282 h 3296992"/>
              <a:gd name="connsiteX18" fmla="*/ 656822 w 2511380"/>
              <a:gd name="connsiteY18" fmla="*/ 1429555 h 3296992"/>
              <a:gd name="connsiteX19" fmla="*/ 708338 w 2511380"/>
              <a:gd name="connsiteY19" fmla="*/ 1506828 h 3296992"/>
              <a:gd name="connsiteX20" fmla="*/ 734095 w 2511380"/>
              <a:gd name="connsiteY20" fmla="*/ 1545465 h 3296992"/>
              <a:gd name="connsiteX21" fmla="*/ 772732 w 2511380"/>
              <a:gd name="connsiteY21" fmla="*/ 1622738 h 3296992"/>
              <a:gd name="connsiteX22" fmla="*/ 798490 w 2511380"/>
              <a:gd name="connsiteY22" fmla="*/ 1700011 h 3296992"/>
              <a:gd name="connsiteX23" fmla="*/ 811369 w 2511380"/>
              <a:gd name="connsiteY23" fmla="*/ 1738648 h 3296992"/>
              <a:gd name="connsiteX24" fmla="*/ 850005 w 2511380"/>
              <a:gd name="connsiteY24" fmla="*/ 1777285 h 3296992"/>
              <a:gd name="connsiteX25" fmla="*/ 862884 w 2511380"/>
              <a:gd name="connsiteY25" fmla="*/ 1815921 h 3296992"/>
              <a:gd name="connsiteX26" fmla="*/ 914400 w 2511380"/>
              <a:gd name="connsiteY26" fmla="*/ 1893195 h 3296992"/>
              <a:gd name="connsiteX27" fmla="*/ 953036 w 2511380"/>
              <a:gd name="connsiteY27" fmla="*/ 1970468 h 3296992"/>
              <a:gd name="connsiteX28" fmla="*/ 991673 w 2511380"/>
              <a:gd name="connsiteY28" fmla="*/ 1996226 h 3296992"/>
              <a:gd name="connsiteX29" fmla="*/ 1030310 w 2511380"/>
              <a:gd name="connsiteY29" fmla="*/ 2073499 h 3296992"/>
              <a:gd name="connsiteX30" fmla="*/ 1081825 w 2511380"/>
              <a:gd name="connsiteY30" fmla="*/ 2163651 h 3296992"/>
              <a:gd name="connsiteX31" fmla="*/ 1120462 w 2511380"/>
              <a:gd name="connsiteY31" fmla="*/ 2202288 h 3296992"/>
              <a:gd name="connsiteX32" fmla="*/ 1171977 w 2511380"/>
              <a:gd name="connsiteY32" fmla="*/ 2318197 h 3296992"/>
              <a:gd name="connsiteX33" fmla="*/ 1210614 w 2511380"/>
              <a:gd name="connsiteY33" fmla="*/ 2395471 h 3296992"/>
              <a:gd name="connsiteX34" fmla="*/ 1223493 w 2511380"/>
              <a:gd name="connsiteY34" fmla="*/ 2434107 h 3296992"/>
              <a:gd name="connsiteX35" fmla="*/ 1262129 w 2511380"/>
              <a:gd name="connsiteY35" fmla="*/ 2472744 h 3296992"/>
              <a:gd name="connsiteX36" fmla="*/ 1326524 w 2511380"/>
              <a:gd name="connsiteY36" fmla="*/ 2537138 h 3296992"/>
              <a:gd name="connsiteX37" fmla="*/ 1352281 w 2511380"/>
              <a:gd name="connsiteY37" fmla="*/ 2575775 h 3296992"/>
              <a:gd name="connsiteX38" fmla="*/ 1390918 w 2511380"/>
              <a:gd name="connsiteY38" fmla="*/ 2601533 h 3296992"/>
              <a:gd name="connsiteX39" fmla="*/ 1442433 w 2511380"/>
              <a:gd name="connsiteY39" fmla="*/ 2653048 h 3296992"/>
              <a:gd name="connsiteX40" fmla="*/ 1493949 w 2511380"/>
              <a:gd name="connsiteY40" fmla="*/ 2704564 h 3296992"/>
              <a:gd name="connsiteX41" fmla="*/ 1506828 w 2511380"/>
              <a:gd name="connsiteY41" fmla="*/ 2743200 h 3296992"/>
              <a:gd name="connsiteX42" fmla="*/ 1635617 w 2511380"/>
              <a:gd name="connsiteY42" fmla="*/ 2807595 h 3296992"/>
              <a:gd name="connsiteX43" fmla="*/ 1751526 w 2511380"/>
              <a:gd name="connsiteY43" fmla="*/ 2846231 h 3296992"/>
              <a:gd name="connsiteX44" fmla="*/ 1790163 w 2511380"/>
              <a:gd name="connsiteY44" fmla="*/ 2859110 h 3296992"/>
              <a:gd name="connsiteX45" fmla="*/ 1854557 w 2511380"/>
              <a:gd name="connsiteY45" fmla="*/ 2923504 h 3296992"/>
              <a:gd name="connsiteX46" fmla="*/ 1880315 w 2511380"/>
              <a:gd name="connsiteY46" fmla="*/ 2962141 h 3296992"/>
              <a:gd name="connsiteX47" fmla="*/ 1957588 w 2511380"/>
              <a:gd name="connsiteY47" fmla="*/ 3013657 h 3296992"/>
              <a:gd name="connsiteX48" fmla="*/ 1996225 w 2511380"/>
              <a:gd name="connsiteY48" fmla="*/ 3039414 h 3296992"/>
              <a:gd name="connsiteX49" fmla="*/ 2034862 w 2511380"/>
              <a:gd name="connsiteY49" fmla="*/ 3065172 h 3296992"/>
              <a:gd name="connsiteX50" fmla="*/ 2073498 w 2511380"/>
              <a:gd name="connsiteY50" fmla="*/ 3078051 h 3296992"/>
              <a:gd name="connsiteX51" fmla="*/ 2150772 w 2511380"/>
              <a:gd name="connsiteY51" fmla="*/ 3129566 h 3296992"/>
              <a:gd name="connsiteX52" fmla="*/ 2228045 w 2511380"/>
              <a:gd name="connsiteY52" fmla="*/ 3168203 h 3296992"/>
              <a:gd name="connsiteX53" fmla="*/ 2279560 w 2511380"/>
              <a:gd name="connsiteY53" fmla="*/ 3206840 h 3296992"/>
              <a:gd name="connsiteX54" fmla="*/ 2318197 w 2511380"/>
              <a:gd name="connsiteY54" fmla="*/ 3245476 h 3296992"/>
              <a:gd name="connsiteX55" fmla="*/ 2395470 w 2511380"/>
              <a:gd name="connsiteY55" fmla="*/ 3271234 h 3296992"/>
              <a:gd name="connsiteX56" fmla="*/ 2434107 w 2511380"/>
              <a:gd name="connsiteY56" fmla="*/ 3284113 h 3296992"/>
              <a:gd name="connsiteX57" fmla="*/ 2472743 w 2511380"/>
              <a:gd name="connsiteY57" fmla="*/ 3296992 h 3296992"/>
              <a:gd name="connsiteX58" fmla="*/ 2511380 w 2511380"/>
              <a:gd name="connsiteY58" fmla="*/ 3296992 h 3296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511380" h="3296992">
                <a:moveTo>
                  <a:pt x="0" y="0"/>
                </a:moveTo>
                <a:cubicBezTo>
                  <a:pt x="4293" y="21465"/>
                  <a:pt x="7957" y="43065"/>
                  <a:pt x="12879" y="64395"/>
                </a:cubicBezTo>
                <a:cubicBezTo>
                  <a:pt x="12898" y="64477"/>
                  <a:pt x="45065" y="193142"/>
                  <a:pt x="51515" y="218941"/>
                </a:cubicBezTo>
                <a:cubicBezTo>
                  <a:pt x="54547" y="231068"/>
                  <a:pt x="68874" y="293975"/>
                  <a:pt x="77273" y="309093"/>
                </a:cubicBezTo>
                <a:cubicBezTo>
                  <a:pt x="92307" y="336154"/>
                  <a:pt x="118999" y="356998"/>
                  <a:pt x="128788" y="386366"/>
                </a:cubicBezTo>
                <a:cubicBezTo>
                  <a:pt x="133081" y="399245"/>
                  <a:pt x="135074" y="413136"/>
                  <a:pt x="141667" y="425003"/>
                </a:cubicBezTo>
                <a:cubicBezTo>
                  <a:pt x="156701" y="452064"/>
                  <a:pt x="193183" y="502276"/>
                  <a:pt x="193183" y="502276"/>
                </a:cubicBezTo>
                <a:cubicBezTo>
                  <a:pt x="225554" y="599390"/>
                  <a:pt x="178123" y="483452"/>
                  <a:pt x="244698" y="566671"/>
                </a:cubicBezTo>
                <a:cubicBezTo>
                  <a:pt x="315791" y="655537"/>
                  <a:pt x="185488" y="557247"/>
                  <a:pt x="296214" y="631065"/>
                </a:cubicBezTo>
                <a:cubicBezTo>
                  <a:pt x="335815" y="710267"/>
                  <a:pt x="311324" y="666611"/>
                  <a:pt x="373487" y="759854"/>
                </a:cubicBezTo>
                <a:lnTo>
                  <a:pt x="399245" y="798490"/>
                </a:lnTo>
                <a:lnTo>
                  <a:pt x="437881" y="914400"/>
                </a:lnTo>
                <a:cubicBezTo>
                  <a:pt x="442174" y="927279"/>
                  <a:pt x="447467" y="939867"/>
                  <a:pt x="450760" y="953037"/>
                </a:cubicBezTo>
                <a:cubicBezTo>
                  <a:pt x="454701" y="968801"/>
                  <a:pt x="474952" y="1060999"/>
                  <a:pt x="489397" y="1094704"/>
                </a:cubicBezTo>
                <a:cubicBezTo>
                  <a:pt x="496960" y="1112351"/>
                  <a:pt x="508025" y="1128394"/>
                  <a:pt x="515155" y="1146220"/>
                </a:cubicBezTo>
                <a:cubicBezTo>
                  <a:pt x="525238" y="1171429"/>
                  <a:pt x="532326" y="1197735"/>
                  <a:pt x="540912" y="1223493"/>
                </a:cubicBezTo>
                <a:cubicBezTo>
                  <a:pt x="545205" y="1236372"/>
                  <a:pt x="546260" y="1250834"/>
                  <a:pt x="553791" y="1262130"/>
                </a:cubicBezTo>
                <a:cubicBezTo>
                  <a:pt x="642877" y="1395755"/>
                  <a:pt x="507287" y="1188914"/>
                  <a:pt x="605307" y="1352282"/>
                </a:cubicBezTo>
                <a:cubicBezTo>
                  <a:pt x="621234" y="1378827"/>
                  <a:pt x="639650" y="1403797"/>
                  <a:pt x="656822" y="1429555"/>
                </a:cubicBezTo>
                <a:lnTo>
                  <a:pt x="708338" y="1506828"/>
                </a:lnTo>
                <a:cubicBezTo>
                  <a:pt x="716924" y="1519707"/>
                  <a:pt x="729200" y="1530781"/>
                  <a:pt x="734095" y="1545465"/>
                </a:cubicBezTo>
                <a:cubicBezTo>
                  <a:pt x="751869" y="1598786"/>
                  <a:pt x="739443" y="1572806"/>
                  <a:pt x="772732" y="1622738"/>
                </a:cubicBezTo>
                <a:lnTo>
                  <a:pt x="798490" y="1700011"/>
                </a:lnTo>
                <a:cubicBezTo>
                  <a:pt x="802783" y="1712890"/>
                  <a:pt x="801770" y="1729048"/>
                  <a:pt x="811369" y="1738648"/>
                </a:cubicBezTo>
                <a:lnTo>
                  <a:pt x="850005" y="1777285"/>
                </a:lnTo>
                <a:cubicBezTo>
                  <a:pt x="854298" y="1790164"/>
                  <a:pt x="856291" y="1804054"/>
                  <a:pt x="862884" y="1815921"/>
                </a:cubicBezTo>
                <a:cubicBezTo>
                  <a:pt x="877918" y="1842982"/>
                  <a:pt x="904610" y="1863826"/>
                  <a:pt x="914400" y="1893195"/>
                </a:cubicBezTo>
                <a:cubicBezTo>
                  <a:pt x="924874" y="1924617"/>
                  <a:pt x="928072" y="1945503"/>
                  <a:pt x="953036" y="1970468"/>
                </a:cubicBezTo>
                <a:cubicBezTo>
                  <a:pt x="963981" y="1981413"/>
                  <a:pt x="978794" y="1987640"/>
                  <a:pt x="991673" y="1996226"/>
                </a:cubicBezTo>
                <a:cubicBezTo>
                  <a:pt x="1015287" y="2067065"/>
                  <a:pt x="990363" y="2003592"/>
                  <a:pt x="1030310" y="2073499"/>
                </a:cubicBezTo>
                <a:cubicBezTo>
                  <a:pt x="1053214" y="2113581"/>
                  <a:pt x="1053299" y="2129419"/>
                  <a:pt x="1081825" y="2163651"/>
                </a:cubicBezTo>
                <a:cubicBezTo>
                  <a:pt x="1093485" y="2177643"/>
                  <a:pt x="1107583" y="2189409"/>
                  <a:pt x="1120462" y="2202288"/>
                </a:cubicBezTo>
                <a:cubicBezTo>
                  <a:pt x="1151114" y="2294245"/>
                  <a:pt x="1131158" y="2256970"/>
                  <a:pt x="1171977" y="2318197"/>
                </a:cubicBezTo>
                <a:cubicBezTo>
                  <a:pt x="1204348" y="2415309"/>
                  <a:pt x="1160683" y="2295610"/>
                  <a:pt x="1210614" y="2395471"/>
                </a:cubicBezTo>
                <a:cubicBezTo>
                  <a:pt x="1216685" y="2407613"/>
                  <a:pt x="1215963" y="2422812"/>
                  <a:pt x="1223493" y="2434107"/>
                </a:cubicBezTo>
                <a:cubicBezTo>
                  <a:pt x="1233596" y="2449262"/>
                  <a:pt x="1250469" y="2458752"/>
                  <a:pt x="1262129" y="2472744"/>
                </a:cubicBezTo>
                <a:cubicBezTo>
                  <a:pt x="1315789" y="2537136"/>
                  <a:pt x="1255692" y="2489919"/>
                  <a:pt x="1326524" y="2537138"/>
                </a:cubicBezTo>
                <a:cubicBezTo>
                  <a:pt x="1335110" y="2550017"/>
                  <a:pt x="1341336" y="2564830"/>
                  <a:pt x="1352281" y="2575775"/>
                </a:cubicBezTo>
                <a:cubicBezTo>
                  <a:pt x="1363226" y="2586720"/>
                  <a:pt x="1381248" y="2589446"/>
                  <a:pt x="1390918" y="2601533"/>
                </a:cubicBezTo>
                <a:cubicBezTo>
                  <a:pt x="1440873" y="2663976"/>
                  <a:pt x="1358136" y="2624948"/>
                  <a:pt x="1442433" y="2653048"/>
                </a:cubicBezTo>
                <a:cubicBezTo>
                  <a:pt x="1476776" y="2756078"/>
                  <a:pt x="1425262" y="2635878"/>
                  <a:pt x="1493949" y="2704564"/>
                </a:cubicBezTo>
                <a:cubicBezTo>
                  <a:pt x="1503548" y="2714163"/>
                  <a:pt x="1497229" y="2733601"/>
                  <a:pt x="1506828" y="2743200"/>
                </a:cubicBezTo>
                <a:cubicBezTo>
                  <a:pt x="1565206" y="2801578"/>
                  <a:pt x="1573293" y="2788898"/>
                  <a:pt x="1635617" y="2807595"/>
                </a:cubicBezTo>
                <a:cubicBezTo>
                  <a:pt x="1635669" y="2807610"/>
                  <a:pt x="1732182" y="2839783"/>
                  <a:pt x="1751526" y="2846231"/>
                </a:cubicBezTo>
                <a:lnTo>
                  <a:pt x="1790163" y="2859110"/>
                </a:lnTo>
                <a:cubicBezTo>
                  <a:pt x="1858852" y="2962144"/>
                  <a:pt x="1768698" y="2837645"/>
                  <a:pt x="1854557" y="2923504"/>
                </a:cubicBezTo>
                <a:cubicBezTo>
                  <a:pt x="1865502" y="2934449"/>
                  <a:pt x="1868666" y="2951948"/>
                  <a:pt x="1880315" y="2962141"/>
                </a:cubicBezTo>
                <a:cubicBezTo>
                  <a:pt x="1903612" y="2982526"/>
                  <a:pt x="1931830" y="2996485"/>
                  <a:pt x="1957588" y="3013657"/>
                </a:cubicBezTo>
                <a:lnTo>
                  <a:pt x="1996225" y="3039414"/>
                </a:lnTo>
                <a:cubicBezTo>
                  <a:pt x="2009104" y="3048000"/>
                  <a:pt x="2020178" y="3060277"/>
                  <a:pt x="2034862" y="3065172"/>
                </a:cubicBezTo>
                <a:lnTo>
                  <a:pt x="2073498" y="3078051"/>
                </a:lnTo>
                <a:cubicBezTo>
                  <a:pt x="2146744" y="3151297"/>
                  <a:pt x="2076215" y="3092288"/>
                  <a:pt x="2150772" y="3129566"/>
                </a:cubicBezTo>
                <a:cubicBezTo>
                  <a:pt x="2250644" y="3179501"/>
                  <a:pt x="2130922" y="3135829"/>
                  <a:pt x="2228045" y="3168203"/>
                </a:cubicBezTo>
                <a:cubicBezTo>
                  <a:pt x="2245217" y="3181082"/>
                  <a:pt x="2263263" y="3192871"/>
                  <a:pt x="2279560" y="3206840"/>
                </a:cubicBezTo>
                <a:cubicBezTo>
                  <a:pt x="2293389" y="3218693"/>
                  <a:pt x="2302276" y="3236631"/>
                  <a:pt x="2318197" y="3245476"/>
                </a:cubicBezTo>
                <a:cubicBezTo>
                  <a:pt x="2341931" y="3258662"/>
                  <a:pt x="2369712" y="3262648"/>
                  <a:pt x="2395470" y="3271234"/>
                </a:cubicBezTo>
                <a:lnTo>
                  <a:pt x="2434107" y="3284113"/>
                </a:lnTo>
                <a:cubicBezTo>
                  <a:pt x="2446986" y="3288406"/>
                  <a:pt x="2459168" y="3296992"/>
                  <a:pt x="2472743" y="3296992"/>
                </a:cubicBezTo>
                <a:lnTo>
                  <a:pt x="2511380" y="3296992"/>
                </a:ln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26"/>
          </p:cNvCxnSpPr>
          <p:nvPr/>
        </p:nvCxnSpPr>
        <p:spPr>
          <a:xfrm flipH="1" flipV="1">
            <a:off x="8667482" y="2987899"/>
            <a:ext cx="25757" cy="1126901"/>
          </a:xfrm>
          <a:prstGeom prst="line">
            <a:avLst/>
          </a:prstGeom>
          <a:ln w="76200">
            <a:solidFill>
              <a:srgbClr val="0070C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26"/>
          </p:cNvCxnSpPr>
          <p:nvPr/>
        </p:nvCxnSpPr>
        <p:spPr>
          <a:xfrm flipH="1">
            <a:off x="7456867" y="2987899"/>
            <a:ext cx="1210615" cy="12878"/>
          </a:xfrm>
          <a:prstGeom prst="line">
            <a:avLst/>
          </a:prstGeom>
          <a:ln w="76200">
            <a:solidFill>
              <a:srgbClr val="0070C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47775" y="4082603"/>
            <a:ext cx="4043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	           3%            5%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UNEMPLOYMENT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544355" y="1450538"/>
            <a:ext cx="177728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INFLATION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					3%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86366" y="927279"/>
            <a:ext cx="5157989" cy="4031873"/>
          </a:xfrm>
          <a:prstGeom prst="rect">
            <a:avLst/>
          </a:prstGeom>
          <a:solidFill>
            <a:srgbClr val="0070C0"/>
          </a:solidFill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a government wants to target 3% unemployment and is currently at 5%, they are going to have to create 3% inflation (increase money supply, spending, decrease taxes)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502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08" y="3824549"/>
            <a:ext cx="11306019" cy="2885344"/>
          </a:xfrm>
        </p:spPr>
        <p:txBody>
          <a:bodyPr>
            <a:normAutofit/>
          </a:bodyPr>
          <a:lstStyle/>
          <a:p>
            <a:r>
              <a:rPr lang="en-US" dirty="0" smtClean="0"/>
              <a:t>Rational Expectations Hypothesis: </a:t>
            </a:r>
            <a:br>
              <a:rPr lang="en-US" dirty="0" smtClean="0"/>
            </a:br>
            <a:r>
              <a:rPr lang="en-US" sz="3100" dirty="0" smtClean="0"/>
              <a:t>1. expectations about future economic variables are based on available past and current info</a:t>
            </a:r>
            <a:br>
              <a:rPr lang="en-US" sz="3100" dirty="0" smtClean="0"/>
            </a:br>
            <a:r>
              <a:rPr lang="en-US" sz="3100" dirty="0" smtClean="0"/>
              <a:t>2. expectations incorporate understanding about how economy works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4211" y="209282"/>
            <a:ext cx="8534400" cy="3615267"/>
          </a:xfrm>
        </p:spPr>
        <p:txBody>
          <a:bodyPr>
            <a:noAutofit/>
          </a:bodyPr>
          <a:lstStyle/>
          <a:p>
            <a:r>
              <a:rPr lang="en-US" dirty="0" smtClean="0"/>
              <a:t>Passive policy proponents: temporary fix because eventually the money supply will be used and inflation will drop causing a return to the original higher unemployment rate</a:t>
            </a:r>
          </a:p>
          <a:p>
            <a:pPr lvl="1"/>
            <a:r>
              <a:rPr lang="en-US" sz="2000" dirty="0" smtClean="0"/>
              <a:t>When inflation went up, workers saw an increase in nominal wages by the same rate</a:t>
            </a:r>
          </a:p>
          <a:p>
            <a:pPr lvl="2"/>
            <a:r>
              <a:rPr lang="en-US" sz="2000" dirty="0" smtClean="0"/>
              <a:t>The rise in wages caused more seekers to take jobs faster</a:t>
            </a:r>
          </a:p>
          <a:p>
            <a:pPr lvl="1"/>
            <a:r>
              <a:rPr lang="en-US" sz="2000" dirty="0" smtClean="0"/>
              <a:t>Eventually, workers expect to see the same rate of inflation, but this will not mean any rise in real wages (nominal go up with inflation)</a:t>
            </a:r>
          </a:p>
          <a:p>
            <a:pPr lvl="1"/>
            <a:r>
              <a:rPr lang="en-US" sz="2000" dirty="0" smtClean="0"/>
              <a:t>No rise in real wages will lead to rise in unemployment</a:t>
            </a:r>
          </a:p>
        </p:txBody>
      </p:sp>
    </p:spTree>
    <p:extLst>
      <p:ext uri="{BB962C8B-B14F-4D97-AF65-F5344CB8AC3E}">
        <p14:creationId xmlns:p14="http://schemas.microsoft.com/office/powerpoint/2010/main" val="184273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95367"/>
              </p:ext>
            </p:extLst>
          </p:nvPr>
        </p:nvGraphicFramePr>
        <p:xfrm>
          <a:off x="798490" y="347728"/>
          <a:ext cx="10715223" cy="6235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741"/>
                <a:gridCol w="3571741"/>
                <a:gridCol w="3571741"/>
              </a:tblGrid>
              <a:tr h="881283">
                <a:tc>
                  <a:txBody>
                    <a:bodyPr/>
                    <a:lstStyle/>
                    <a:p>
                      <a:r>
                        <a:rPr lang="en-US" dirty="0" smtClean="0"/>
                        <a:t>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Passive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</a:t>
                      </a:r>
                      <a:r>
                        <a:rPr lang="en-US" baseline="0" dirty="0" smtClean="0"/>
                        <a:t> Active Policy</a:t>
                      </a:r>
                      <a:endParaRPr lang="en-US" dirty="0"/>
                    </a:p>
                  </a:txBody>
                  <a:tcPr/>
                </a:tc>
              </a:tr>
              <a:tr h="881283"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Aggregate</a:t>
                      </a:r>
                      <a:r>
                        <a:rPr lang="en-US" baseline="0" dirty="0" smtClean="0"/>
                        <a:t> supply </a:t>
                      </a:r>
                      <a:r>
                        <a:rPr lang="en-US" dirty="0" smtClean="0"/>
                        <a:t>shocks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cause move in RGDP 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Unemp</a:t>
                      </a:r>
                      <a:r>
                        <a:rPr lang="en-US" baseline="0" dirty="0" smtClean="0"/>
                        <a:t> = business 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change</a:t>
                      </a:r>
                      <a:r>
                        <a:rPr lang="en-US" baseline="0" dirty="0" smtClean="0"/>
                        <a:t> RGDP &amp; </a:t>
                      </a:r>
                      <a:r>
                        <a:rPr lang="en-US" baseline="0" dirty="0" err="1" smtClean="0"/>
                        <a:t>unemp</a:t>
                      </a:r>
                      <a:endParaRPr lang="en-US" dirty="0"/>
                    </a:p>
                  </a:txBody>
                  <a:tcPr/>
                </a:tc>
              </a:tr>
              <a:tr h="881283"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Aggregate demand</a:t>
                      </a:r>
                      <a:r>
                        <a:rPr lang="en-US" baseline="0" dirty="0" smtClean="0"/>
                        <a:t> shocks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</a:t>
                      </a:r>
                      <a:r>
                        <a:rPr lang="en-US" baseline="0" dirty="0" smtClean="0"/>
                        <a:t> or no SR effects; no LR effects on RGDP &amp; </a:t>
                      </a:r>
                      <a:r>
                        <a:rPr lang="en-US" baseline="0" dirty="0" err="1" smtClean="0"/>
                        <a:t>unemp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 (maybe LR) effects</a:t>
                      </a:r>
                      <a:endParaRPr lang="en-US" dirty="0"/>
                    </a:p>
                  </a:txBody>
                  <a:tcPr/>
                </a:tc>
              </a:tr>
              <a:tr h="881283">
                <a:tc>
                  <a:txBody>
                    <a:bodyPr/>
                    <a:lstStyle/>
                    <a:p>
                      <a:r>
                        <a:rPr lang="en-US" dirty="0" smtClean="0"/>
                        <a:t>Phillips curve (inflation/</a:t>
                      </a:r>
                      <a:r>
                        <a:rPr lang="en-US" dirty="0" err="1" smtClean="0"/>
                        <a:t>unemp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r>
                        <a:rPr lang="en-US" baseline="0" dirty="0" smtClean="0"/>
                        <a:t> w/expectations; minimal in SR; no 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stable in SR, can</a:t>
                      </a:r>
                      <a:r>
                        <a:rPr lang="en-US" baseline="0" dirty="0" smtClean="0"/>
                        <a:t> predict in LR</a:t>
                      </a:r>
                      <a:endParaRPr lang="en-US" dirty="0"/>
                    </a:p>
                  </a:txBody>
                  <a:tcPr/>
                </a:tc>
              </a:tr>
              <a:tr h="881283">
                <a:tc>
                  <a:txBody>
                    <a:bodyPr/>
                    <a:lstStyle/>
                    <a:p>
                      <a:r>
                        <a:rPr lang="en-US" dirty="0" smtClean="0"/>
                        <a:t>Pure competition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Widespread in</a:t>
                      </a:r>
                      <a:r>
                        <a:rPr lang="en-US" baseline="0" dirty="0" smtClean="0"/>
                        <a:t> markets (whole econ)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Atypical, mostly imperfect</a:t>
                      </a:r>
                      <a:endParaRPr lang="en-US" dirty="0"/>
                    </a:p>
                  </a:txBody>
                  <a:tcPr/>
                </a:tc>
              </a:tr>
              <a:tr h="881283">
                <a:tc>
                  <a:txBody>
                    <a:bodyPr/>
                    <a:lstStyle/>
                    <a:p>
                      <a:r>
                        <a:rPr lang="en-US" dirty="0" smtClean="0"/>
                        <a:t>Price flexibility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b/c prices adjust with demand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Uncommon b/c</a:t>
                      </a:r>
                      <a:r>
                        <a:rPr lang="en-US" baseline="0" dirty="0" smtClean="0"/>
                        <a:t> other costs prevent firms from adjusting prices</a:t>
                      </a:r>
                      <a:endParaRPr lang="en-US" dirty="0"/>
                    </a:p>
                  </a:txBody>
                  <a:tcPr/>
                </a:tc>
              </a:tr>
              <a:tr h="881283">
                <a:tc>
                  <a:txBody>
                    <a:bodyPr/>
                    <a:lstStyle/>
                    <a:p>
                      <a:r>
                        <a:rPr lang="en-US" dirty="0" smtClean="0"/>
                        <a:t>Wage flexibility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b/c nom wages</a:t>
                      </a:r>
                      <a:r>
                        <a:rPr lang="en-US" baseline="0" dirty="0" smtClean="0"/>
                        <a:t> adjust w/price changes quickly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Uncommon b/c labor market adjusts</a:t>
                      </a:r>
                      <a:r>
                        <a:rPr lang="en-US" baseline="0" dirty="0" smtClean="0"/>
                        <a:t> slowly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43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5119" y="5260064"/>
            <a:ext cx="8534400" cy="1507067"/>
          </a:xfrm>
        </p:spPr>
        <p:txBody>
          <a:bodyPr/>
          <a:lstStyle/>
          <a:p>
            <a:r>
              <a:rPr lang="en-US" dirty="0" smtClean="0"/>
              <a:t>Which policy approach?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06510" y="856592"/>
            <a:ext cx="4114800" cy="346249"/>
          </a:xfrm>
        </p:spPr>
        <p:txBody>
          <a:bodyPr/>
          <a:lstStyle/>
          <a:p>
            <a:r>
              <a:rPr lang="en-US" dirty="0" smtClean="0"/>
              <a:t>Hawk : targets inflation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106510" y="1534557"/>
            <a:ext cx="4114800" cy="3447098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During inflation</a:t>
            </a:r>
          </a:p>
          <a:p>
            <a:pPr lvl="1"/>
            <a:r>
              <a:rPr lang="en-US" b="1" dirty="0" smtClean="0"/>
              <a:t>Price stability</a:t>
            </a:r>
          </a:p>
          <a:p>
            <a:pPr lvl="1"/>
            <a:r>
              <a:rPr lang="en-US" b="1" dirty="0" smtClean="0"/>
              <a:t>Ok with some unemployment to achieve it</a:t>
            </a:r>
          </a:p>
          <a:p>
            <a:pPr lvl="1"/>
            <a:r>
              <a:rPr lang="en-US" b="1" dirty="0" smtClean="0"/>
              <a:t>Shift the AD curve closer to the 0 inflation point (even though higher unemployment)</a:t>
            </a:r>
          </a:p>
          <a:p>
            <a:pPr lvl="1"/>
            <a:r>
              <a:rPr lang="en-US" b="1" dirty="0" smtClean="0"/>
              <a:t>Over time – more stability in price level; less stability in output and employment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646500" y="1202841"/>
            <a:ext cx="4117019" cy="346249"/>
          </a:xfrm>
        </p:spPr>
        <p:txBody>
          <a:bodyPr/>
          <a:lstStyle/>
          <a:p>
            <a:r>
              <a:rPr lang="en-US" dirty="0" smtClean="0"/>
              <a:t>Dove: targets unemployment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646500" y="1868060"/>
            <a:ext cx="4117974" cy="250376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During inflation</a:t>
            </a:r>
          </a:p>
          <a:p>
            <a:pPr lvl="1"/>
            <a:r>
              <a:rPr lang="en-US" b="1" dirty="0" smtClean="0"/>
              <a:t>Milder recession</a:t>
            </a:r>
          </a:p>
          <a:p>
            <a:pPr lvl="1"/>
            <a:r>
              <a:rPr lang="en-US" b="1" dirty="0" smtClean="0"/>
              <a:t>Tolerate some inflation</a:t>
            </a:r>
          </a:p>
          <a:p>
            <a:pPr lvl="1"/>
            <a:r>
              <a:rPr lang="en-US" b="1" dirty="0" smtClean="0"/>
              <a:t>AD curve to no recession (full employment)</a:t>
            </a:r>
          </a:p>
          <a:p>
            <a:pPr lvl="1"/>
            <a:r>
              <a:rPr lang="en-US" b="1" dirty="0" smtClean="0"/>
              <a:t>Over time – more stability in output and less stability in price level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5483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352</TotalTime>
  <Words>438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Stabilization </vt:lpstr>
      <vt:lpstr>Phillips curve</vt:lpstr>
      <vt:lpstr>PowerPoint Presentation</vt:lpstr>
      <vt:lpstr>Expectations</vt:lpstr>
      <vt:lpstr>PowerPoint Presentation</vt:lpstr>
      <vt:lpstr>Rational Expectations Hypothesis:  1. expectations about future economic variables are based on available past and current info 2. expectations incorporate understanding about how economy works</vt:lpstr>
      <vt:lpstr>PowerPoint Presentation</vt:lpstr>
      <vt:lpstr>Which policy approach?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Phillips curve</dc:title>
  <dc:creator>Erin Ennis</dc:creator>
  <cp:lastModifiedBy>Erin Ennis</cp:lastModifiedBy>
  <cp:revision>18</cp:revision>
  <dcterms:created xsi:type="dcterms:W3CDTF">2015-01-07T23:34:23Z</dcterms:created>
  <dcterms:modified xsi:type="dcterms:W3CDTF">2015-01-09T03:33:10Z</dcterms:modified>
</cp:coreProperties>
</file>