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33"/>
  </p:notesMasterIdLst>
  <p:handoutMasterIdLst>
    <p:handoutMasterId r:id="rId34"/>
  </p:handoutMasterIdLst>
  <p:sldIdLst>
    <p:sldId id="265" r:id="rId3"/>
    <p:sldId id="310" r:id="rId4"/>
    <p:sldId id="311" r:id="rId5"/>
    <p:sldId id="313" r:id="rId6"/>
    <p:sldId id="312" r:id="rId7"/>
    <p:sldId id="314" r:id="rId8"/>
    <p:sldId id="316" r:id="rId9"/>
    <p:sldId id="317" r:id="rId10"/>
    <p:sldId id="318" r:id="rId11"/>
    <p:sldId id="321" r:id="rId12"/>
    <p:sldId id="320" r:id="rId13"/>
    <p:sldId id="342" r:id="rId14"/>
    <p:sldId id="331" r:id="rId15"/>
    <p:sldId id="319" r:id="rId16"/>
    <p:sldId id="322" r:id="rId17"/>
    <p:sldId id="323" r:id="rId18"/>
    <p:sldId id="335" r:id="rId19"/>
    <p:sldId id="334" r:id="rId20"/>
    <p:sldId id="333" r:id="rId21"/>
    <p:sldId id="336" r:id="rId22"/>
    <p:sldId id="337" r:id="rId23"/>
    <p:sldId id="338" r:id="rId24"/>
    <p:sldId id="339" r:id="rId25"/>
    <p:sldId id="325" r:id="rId26"/>
    <p:sldId id="341" r:id="rId27"/>
    <p:sldId id="328" r:id="rId28"/>
    <p:sldId id="329" r:id="rId29"/>
    <p:sldId id="326" r:id="rId30"/>
    <p:sldId id="330" r:id="rId31"/>
    <p:sldId id="340" r:id="rId32"/>
  </p:sldIdLst>
  <p:sldSz cx="12188825" cy="6858000"/>
  <p:notesSz cx="6858000" cy="9296400"/>
  <p:custDataLst>
    <p:tags r:id="rId3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35" autoAdjust="0"/>
    <p:restoredTop sz="94629" autoAdjust="0"/>
  </p:normalViewPr>
  <p:slideViewPr>
    <p:cSldViewPr showGuides="1">
      <p:cViewPr varScale="1">
        <p:scale>
          <a:sx n="89" d="100"/>
          <a:sy n="89" d="100"/>
        </p:scale>
        <p:origin x="422" y="77"/>
      </p:cViewPr>
      <p:guideLst>
        <p:guide pos="3839"/>
        <p:guide orient="horz" pos="2160"/>
      </p:guideLst>
    </p:cSldViewPr>
  </p:slideViewPr>
  <p:outlineViewPr>
    <p:cViewPr>
      <p:scale>
        <a:sx n="33" d="100"/>
        <a:sy n="33" d="100"/>
      </p:scale>
      <p:origin x="0" y="0"/>
    </p:cViewPr>
  </p:outlineViewPr>
  <p:notesTextViewPr>
    <p:cViewPr>
      <p:scale>
        <a:sx n="1" d="1"/>
        <a:sy n="1" d="1"/>
      </p:scale>
      <p:origin x="0" y="0"/>
    </p:cViewPr>
  </p:notesTextViewPr>
  <p:notesViewPr>
    <p:cSldViewPr showGuides="1">
      <p:cViewPr varScale="1">
        <p:scale>
          <a:sx n="63" d="100"/>
          <a:sy n="63" d="100"/>
        </p:scale>
        <p:origin x="1986"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434"/>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66434"/>
          </a:xfrm>
          <a:prstGeom prst="rect">
            <a:avLst/>
          </a:prstGeom>
        </p:spPr>
        <p:txBody>
          <a:bodyPr vert="horz" lIns="91440" tIns="45720" rIns="91440" bIns="45720" rtlCol="0"/>
          <a:lstStyle>
            <a:lvl1pPr algn="r">
              <a:defRPr sz="1200"/>
            </a:lvl1pPr>
          </a:lstStyle>
          <a:p>
            <a:fld id="{59088EAF-6ECA-4616-85EF-35AA19C641F3}" type="datetimeFigureOut">
              <a:rPr lang="en-US"/>
              <a:t>12/28/2014</a:t>
            </a:fld>
            <a:endParaRPr/>
          </a:p>
        </p:txBody>
      </p:sp>
      <p:sp>
        <p:nvSpPr>
          <p:cNvPr id="4" name="Footer Placeholder 3"/>
          <p:cNvSpPr>
            <a:spLocks noGrp="1"/>
          </p:cNvSpPr>
          <p:nvPr>
            <p:ph type="ftr" sz="quarter" idx="2"/>
          </p:nvPr>
        </p:nvSpPr>
        <p:spPr>
          <a:xfrm>
            <a:off x="0" y="8829967"/>
            <a:ext cx="2971800" cy="466433"/>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829967"/>
            <a:ext cx="2971800" cy="466433"/>
          </a:xfrm>
          <a:prstGeom prst="rect">
            <a:avLst/>
          </a:prstGeom>
        </p:spPr>
        <p:txBody>
          <a:bodyPr vert="horz" lIns="91440" tIns="45720" rIns="91440" bIns="45720" rtlCol="0" anchor="b"/>
          <a:lstStyle>
            <a:lvl1pPr algn="r">
              <a:defRPr sz="1200"/>
            </a:lvl1pPr>
          </a:lstStyle>
          <a:p>
            <a:fld id="{D9F912AB-2776-42F2-A957-313FC7EFEDB9}" type="slidenum">
              <a:rPr/>
              <a:t>‹#›</a:t>
            </a:fld>
            <a:endParaRPr/>
          </a:p>
        </p:txBody>
      </p:sp>
    </p:spTree>
    <p:extLst>
      <p:ext uri="{BB962C8B-B14F-4D97-AF65-F5344CB8AC3E}">
        <p14:creationId xmlns:p14="http://schemas.microsoft.com/office/powerpoint/2010/main" val="39320657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3ABD2D7A-D230-4F91-BD59-0A39C2703BA8}" type="datetimeFigureOut">
              <a:rPr lang="en-US"/>
              <a:t>12/28/2014</a:t>
            </a:fld>
            <a:endParaRPr/>
          </a:p>
        </p:txBody>
      </p:sp>
      <p:sp>
        <p:nvSpPr>
          <p:cNvPr id="4" name="Slide Image Placeholder 3"/>
          <p:cNvSpPr>
            <a:spLocks noGrp="1" noRot="1" noChangeAspect="1"/>
          </p:cNvSpPr>
          <p:nvPr>
            <p:ph type="sldImg" idx="2"/>
          </p:nvPr>
        </p:nvSpPr>
        <p:spPr>
          <a:xfrm>
            <a:off x="331788" y="696913"/>
            <a:ext cx="6194425" cy="348615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F93199CD-3E1B-4AE6-990F-76F925F5EA9F}" type="slidenum">
              <a:rPr/>
              <a:t>‹#›</a:t>
            </a:fld>
            <a:endParaRPr/>
          </a:p>
        </p:txBody>
      </p:sp>
    </p:spTree>
    <p:extLst>
      <p:ext uri="{BB962C8B-B14F-4D97-AF65-F5344CB8AC3E}">
        <p14:creationId xmlns:p14="http://schemas.microsoft.com/office/powerpoint/2010/main" val="42765798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65214" y="1828800"/>
            <a:ext cx="8229600" cy="2895600"/>
          </a:xfrm>
        </p:spPr>
        <p:txBody>
          <a:bodyPr anchor="b">
            <a:normAutofit/>
          </a:bodyPr>
          <a:lstStyle>
            <a:lvl1pPr>
              <a:lnSpc>
                <a:spcPct val="80000"/>
              </a:lnSpc>
              <a:defRPr sz="6600">
                <a:solidFill>
                  <a:schemeClr val="tx1"/>
                </a:solidFill>
              </a:defRPr>
            </a:lvl1pPr>
          </a:lstStyle>
          <a:p>
            <a:r>
              <a:rPr lang="en-US" smtClean="0"/>
              <a:t>Click to edit Master title style</a:t>
            </a:r>
            <a:endParaRPr/>
          </a:p>
        </p:txBody>
      </p:sp>
      <p:sp>
        <p:nvSpPr>
          <p:cNvPr id="3" name="Subtitle 2"/>
          <p:cNvSpPr>
            <a:spLocks noGrp="1"/>
          </p:cNvSpPr>
          <p:nvPr>
            <p:ph type="subTitle" idx="1"/>
          </p:nvPr>
        </p:nvSpPr>
        <p:spPr>
          <a:xfrm>
            <a:off x="1065213" y="4800600"/>
            <a:ext cx="8229600" cy="1219200"/>
          </a:xfrm>
        </p:spPr>
        <p:txBody>
          <a:bodyPr>
            <a:normAutofit/>
          </a:bodyPr>
          <a:lstStyle>
            <a:lvl1pPr marL="0" indent="0" algn="l">
              <a:spcBef>
                <a:spcPts val="0"/>
              </a:spcBef>
              <a:buNone/>
              <a:defRPr sz="2000" cap="all" spc="200" baseline="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Tree>
    <p:extLst>
      <p:ext uri="{BB962C8B-B14F-4D97-AF65-F5344CB8AC3E}">
        <p14:creationId xmlns:p14="http://schemas.microsoft.com/office/powerpoint/2010/main" val="94999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03F41C87-7AD9-4845-A077-840E4A0F3F06}" type="datetimeFigureOut">
              <a:rPr lang="en-US"/>
              <a:t>12/28/2014</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460095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42412" y="381001"/>
            <a:ext cx="1524001" cy="56388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1522412" y="381001"/>
            <a:ext cx="7391399"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03F41C87-7AD9-4845-A077-840E4A0F3F06}" type="datetimeFigureOut">
              <a:rPr lang="en-US"/>
              <a:t>12/28/2014</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4079035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vl6pPr>
              <a:defRPr/>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03F41C87-7AD9-4845-A077-840E4A0F3F06}" type="datetimeFigureOut">
              <a:rPr lang="en-US"/>
              <a:t>12/28/2014</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2738254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59614" y="2514600"/>
            <a:ext cx="8692399" cy="2819400"/>
          </a:xfrm>
        </p:spPr>
        <p:txBody>
          <a:bodyPr anchor="b">
            <a:normAutofit/>
          </a:bodyPr>
          <a:lstStyle>
            <a:lvl1pPr algn="l">
              <a:lnSpc>
                <a:spcPct val="80000"/>
              </a:lnSpc>
              <a:defRPr sz="4800" b="0" cap="none" baseline="0"/>
            </a:lvl1pPr>
          </a:lstStyle>
          <a:p>
            <a:r>
              <a:rPr lang="en-US" smtClean="0"/>
              <a:t>Click to edit Master title style</a:t>
            </a:r>
            <a:endParaRPr/>
          </a:p>
        </p:txBody>
      </p:sp>
      <p:sp>
        <p:nvSpPr>
          <p:cNvPr id="3" name="Text Placeholder 2"/>
          <p:cNvSpPr>
            <a:spLocks noGrp="1"/>
          </p:cNvSpPr>
          <p:nvPr>
            <p:ph type="body" idx="1"/>
          </p:nvPr>
        </p:nvSpPr>
        <p:spPr>
          <a:xfrm>
            <a:off x="1065213" y="5410200"/>
            <a:ext cx="8687333" cy="609601"/>
          </a:xfrm>
        </p:spPr>
        <p:txBody>
          <a:bodyPr anchor="t">
            <a:normAutofit/>
          </a:bodyPr>
          <a:lstStyle>
            <a:lvl1pPr marL="0" indent="0">
              <a:spcBef>
                <a:spcPts val="0"/>
              </a:spcBef>
              <a:buNone/>
              <a:defRPr sz="2000" cap="all" spc="200" baseline="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3F41C87-7AD9-4845-A077-840E4A0F3F06}" type="datetimeFigureOut">
              <a:rPr lang="en-US"/>
              <a:t>12/28/2014</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1761813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504781" y="1905001"/>
            <a:ext cx="4419599" cy="41148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6229183" y="1905001"/>
            <a:ext cx="4419600" cy="41148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03F41C87-7AD9-4845-A077-840E4A0F3F06}" type="datetimeFigureOut">
              <a:rPr lang="en-US"/>
              <a:t>12/28/2014</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2825340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522411" y="1905000"/>
            <a:ext cx="4416552" cy="762000"/>
          </a:xfrm>
        </p:spPr>
        <p:txBody>
          <a:bodyPr anchor="ctr">
            <a:noAutofit/>
          </a:bodyPr>
          <a:lstStyle>
            <a:lvl1pPr marL="0" indent="0">
              <a:spcBef>
                <a:spcPts val="0"/>
              </a:spcBef>
              <a:buNone/>
              <a:defRPr sz="2000" b="0" cap="all" spc="200"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522411" y="2743201"/>
            <a:ext cx="4416552" cy="3276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249861" y="1905000"/>
            <a:ext cx="4416552" cy="762000"/>
          </a:xfrm>
        </p:spPr>
        <p:txBody>
          <a:bodyPr anchor="ctr">
            <a:noAutofit/>
          </a:bodyPr>
          <a:lstStyle>
            <a:lvl1pPr marL="0" indent="0">
              <a:spcBef>
                <a:spcPts val="0"/>
              </a:spcBef>
              <a:buNone/>
              <a:defRPr sz="2000" b="0" cap="all" spc="200"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49861" y="2743201"/>
            <a:ext cx="4416552" cy="3276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03F41C87-7AD9-4845-A077-840E4A0F3F06}" type="datetimeFigureOut">
              <a:rPr lang="en-US"/>
              <a:t>12/28/2014</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4208419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03F41C87-7AD9-4845-A077-840E4A0F3F06}" type="datetimeFigureOut">
              <a:rPr lang="en-US"/>
              <a:t>12/28/2014</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1626631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2"/>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F41C87-7AD9-4845-A077-840E4A0F3F06}" type="datetimeFigureOut">
              <a:rPr lang="en-US"/>
              <a:t>12/28/2014</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3607540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55604" y="1905000"/>
            <a:ext cx="3596607" cy="2667000"/>
          </a:xfrm>
        </p:spPr>
        <p:txBody>
          <a:bodyPr anchor="b">
            <a:noAutofit/>
          </a:bodyPr>
          <a:lstStyle>
            <a:lvl1pPr algn="l">
              <a:lnSpc>
                <a:spcPct val="90000"/>
              </a:lnSpc>
              <a:defRPr sz="3600" b="0" baseline="0">
                <a:solidFill>
                  <a:schemeClr val="tx1"/>
                </a:solidFill>
              </a:defRPr>
            </a:lvl1pPr>
          </a:lstStyle>
          <a:p>
            <a:r>
              <a:rPr lang="en-US" smtClean="0"/>
              <a:t>Click to edit Master title style</a:t>
            </a:r>
            <a:endParaRPr/>
          </a:p>
        </p:txBody>
      </p:sp>
      <p:sp>
        <p:nvSpPr>
          <p:cNvPr id="3" name="Content Placeholder 2"/>
          <p:cNvSpPr>
            <a:spLocks noGrp="1"/>
          </p:cNvSpPr>
          <p:nvPr>
            <p:ph idx="1"/>
          </p:nvPr>
        </p:nvSpPr>
        <p:spPr>
          <a:xfrm>
            <a:off x="4951414" y="685800"/>
            <a:ext cx="6400800" cy="53340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1065213" y="4648200"/>
            <a:ext cx="3581399" cy="1371600"/>
          </a:xfrm>
        </p:spPr>
        <p:txBody>
          <a:bodyPr>
            <a:normAutofit/>
          </a:bodyPr>
          <a:lstStyle>
            <a:lvl1pPr marL="0" indent="0">
              <a:lnSpc>
                <a:spcPct val="90000"/>
              </a:lnSpc>
              <a:spcBef>
                <a:spcPts val="12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3F41C87-7AD9-4845-A077-840E4A0F3F06}" type="datetimeFigureOut">
              <a:rPr lang="en-US"/>
              <a:t>12/28/2014</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2544981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4951414" y="685800"/>
            <a:ext cx="6400799" cy="5334000"/>
          </a:xfrm>
          <a:solidFill>
            <a:schemeClr val="bg2"/>
          </a:solidFill>
          <a:ln w="76200">
            <a:solidFill>
              <a:schemeClr val="tx1"/>
            </a:solidFill>
            <a:miter lim="800000"/>
          </a:ln>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2" name="Title 1"/>
          <p:cNvSpPr>
            <a:spLocks noGrp="1"/>
          </p:cNvSpPr>
          <p:nvPr>
            <p:ph type="title"/>
          </p:nvPr>
        </p:nvSpPr>
        <p:spPr>
          <a:xfrm>
            <a:off x="1055604" y="1905000"/>
            <a:ext cx="3596607" cy="2667000"/>
          </a:xfrm>
        </p:spPr>
        <p:txBody>
          <a:bodyPr anchor="b">
            <a:normAutofit/>
          </a:bodyPr>
          <a:lstStyle>
            <a:lvl1pPr algn="l">
              <a:lnSpc>
                <a:spcPct val="90000"/>
              </a:lnSpc>
              <a:defRPr sz="3600" b="0" i="0" baseline="0">
                <a:solidFill>
                  <a:schemeClr val="tx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1065213" y="4648200"/>
            <a:ext cx="3581399" cy="1371600"/>
          </a:xfrm>
        </p:spPr>
        <p:txBody>
          <a:bodyPr>
            <a:normAutofit/>
          </a:bodyPr>
          <a:lstStyle>
            <a:lvl1pPr marL="0" indent="0">
              <a:lnSpc>
                <a:spcPct val="90000"/>
              </a:lnSpc>
              <a:spcBef>
                <a:spcPts val="12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3F41C87-7AD9-4845-A077-840E4A0F3F06}" type="datetimeFigureOut">
              <a:rPr lang="en-US"/>
              <a:pPr/>
              <a:t>12/28/2014</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2A013F82-EE5E-44EE-A61D-E31C6657F26F}" type="slidenum">
              <a:rPr/>
              <a:pPr/>
              <a:t>‹#›</a:t>
            </a:fld>
            <a:endParaRPr/>
          </a:p>
        </p:txBody>
      </p:sp>
    </p:spTree>
    <p:extLst>
      <p:ext uri="{BB962C8B-B14F-4D97-AF65-F5344CB8AC3E}">
        <p14:creationId xmlns:p14="http://schemas.microsoft.com/office/powerpoint/2010/main" val="2249172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2413" y="381000"/>
            <a:ext cx="9144001" cy="1371600"/>
          </a:xfrm>
          <a:prstGeom prst="rect">
            <a:avLst/>
          </a:prstGeom>
        </p:spPr>
        <p:txBody>
          <a:bodyPr vert="horz" lIns="91440" tIns="45720" rIns="91440" bIns="45720" rtlCol="0" anchor="b">
            <a:normAutofit/>
          </a:bodyPr>
          <a:lstStyle/>
          <a:p>
            <a:r>
              <a:rPr lang="en-US" smtClean="0"/>
              <a:t>Click to edit Master title style</a:t>
            </a:r>
            <a:endParaRPr/>
          </a:p>
        </p:txBody>
      </p:sp>
      <p:sp>
        <p:nvSpPr>
          <p:cNvPr id="3" name="Text Placeholder 2"/>
          <p:cNvSpPr>
            <a:spLocks noGrp="1"/>
          </p:cNvSpPr>
          <p:nvPr>
            <p:ph type="body" idx="1"/>
          </p:nvPr>
        </p:nvSpPr>
        <p:spPr>
          <a:xfrm>
            <a:off x="1522413" y="1904999"/>
            <a:ext cx="9134391" cy="411480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8226422" y="6400800"/>
            <a:ext cx="1449389" cy="276228"/>
          </a:xfrm>
          <a:prstGeom prst="rect">
            <a:avLst/>
          </a:prstGeom>
        </p:spPr>
        <p:txBody>
          <a:bodyPr vert="horz" lIns="91440" tIns="45720" rIns="91440" bIns="45720" rtlCol="0" anchor="ctr"/>
          <a:lstStyle>
            <a:lvl1pPr algn="r">
              <a:defRPr sz="1000">
                <a:solidFill>
                  <a:schemeClr val="tx1">
                    <a:tint val="75000"/>
                  </a:schemeClr>
                </a:solidFill>
              </a:defRPr>
            </a:lvl1pPr>
          </a:lstStyle>
          <a:p>
            <a:fld id="{03F41C87-7AD9-4845-A077-840E4A0F3F06}" type="datetimeFigureOut">
              <a:rPr lang="en-US"/>
              <a:pPr/>
              <a:t>12/28/2014</a:t>
            </a:fld>
            <a:endParaRPr/>
          </a:p>
        </p:txBody>
      </p:sp>
      <p:sp>
        <p:nvSpPr>
          <p:cNvPr id="5" name="Footer Placeholder 4"/>
          <p:cNvSpPr>
            <a:spLocks noGrp="1"/>
          </p:cNvSpPr>
          <p:nvPr>
            <p:ph type="ftr" sz="quarter" idx="3"/>
          </p:nvPr>
        </p:nvSpPr>
        <p:spPr>
          <a:xfrm>
            <a:off x="1522413" y="6400800"/>
            <a:ext cx="6553199" cy="276228"/>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a:p>
        </p:txBody>
      </p:sp>
      <p:sp>
        <p:nvSpPr>
          <p:cNvPr id="6" name="Slide Number Placeholder 5"/>
          <p:cNvSpPr>
            <a:spLocks noGrp="1"/>
          </p:cNvSpPr>
          <p:nvPr>
            <p:ph type="sldNum" sz="quarter" idx="4"/>
          </p:nvPr>
        </p:nvSpPr>
        <p:spPr>
          <a:xfrm>
            <a:off x="9828211" y="6400800"/>
            <a:ext cx="838201" cy="276228"/>
          </a:xfrm>
          <a:prstGeom prst="rect">
            <a:avLst/>
          </a:prstGeom>
        </p:spPr>
        <p:txBody>
          <a:bodyPr vert="horz" lIns="91440" tIns="45720" rIns="91440" bIns="45720" rtlCol="0" anchor="ctr"/>
          <a:lstStyle>
            <a:lvl1pPr algn="r">
              <a:defRPr sz="1000">
                <a:solidFill>
                  <a:schemeClr val="tx1">
                    <a:tint val="75000"/>
                  </a:schemeClr>
                </a:solidFill>
              </a:defRPr>
            </a:lvl1pPr>
          </a:lstStyle>
          <a:p>
            <a:fld id="{2A013F82-EE5E-44EE-A61D-E31C6657F26F}" type="slidenum">
              <a:rPr/>
              <a:pPr/>
              <a:t>‹#›</a:t>
            </a:fld>
            <a:endParaRPr/>
          </a:p>
        </p:txBody>
      </p:sp>
    </p:spTree>
    <p:extLst>
      <p:ext uri="{BB962C8B-B14F-4D97-AF65-F5344CB8AC3E}">
        <p14:creationId xmlns:p14="http://schemas.microsoft.com/office/powerpoint/2010/main" val="1403059996"/>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3600" kern="1200" spc="100" baseline="0">
          <a:solidFill>
            <a:schemeClr val="tx1"/>
          </a:solidFill>
          <a:latin typeface="+mj-lt"/>
          <a:ea typeface="+mj-ea"/>
          <a:cs typeface="+mj-cs"/>
        </a:defRPr>
      </a:lvl1pPr>
    </p:titleStyle>
    <p:body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tx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tx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39" userDrawn="1">
          <p15:clr>
            <a:srgbClr val="F26B43"/>
          </p15:clr>
        </p15:guide>
        <p15:guide id="2"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smtClean="0"/>
              <a:t>Pit of Consumption…</a:t>
            </a:r>
            <a:endParaRPr lang="en-US" dirty="0"/>
          </a:p>
        </p:txBody>
      </p:sp>
      <p:sp>
        <p:nvSpPr>
          <p:cNvPr id="4" name="Subtitle 3"/>
          <p:cNvSpPr>
            <a:spLocks noGrp="1"/>
          </p:cNvSpPr>
          <p:nvPr>
            <p:ph type="subTitle" idx="1"/>
          </p:nvPr>
        </p:nvSpPr>
        <p:spPr/>
        <p:txBody>
          <a:bodyPr/>
          <a:lstStyle/>
          <a:p>
            <a:r>
              <a:rPr lang="it-IT" dirty="0" smtClean="0"/>
              <a:t>Savings, consumption and real income</a:t>
            </a:r>
            <a:endParaRPr lang="it-IT" dirty="0"/>
          </a:p>
        </p:txBody>
      </p:sp>
    </p:spTree>
    <p:extLst>
      <p:ext uri="{BB962C8B-B14F-4D97-AF65-F5344CB8AC3E}">
        <p14:creationId xmlns:p14="http://schemas.microsoft.com/office/powerpoint/2010/main" val="2808920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98612" y="381000"/>
            <a:ext cx="9144001" cy="914400"/>
          </a:xfrm>
        </p:spPr>
        <p:txBody>
          <a:bodyPr/>
          <a:lstStyle/>
          <a:p>
            <a:r>
              <a:rPr lang="en-US" dirty="0" smtClean="0"/>
              <a:t>Autonomous Consumption	</a:t>
            </a:r>
            <a:endParaRPr lang="en-US" dirty="0"/>
          </a:p>
        </p:txBody>
      </p:sp>
      <p:sp>
        <p:nvSpPr>
          <p:cNvPr id="3" name="Content Placeholder 2"/>
          <p:cNvSpPr>
            <a:spLocks noGrp="1"/>
          </p:cNvSpPr>
          <p:nvPr>
            <p:ph idx="1"/>
          </p:nvPr>
        </p:nvSpPr>
        <p:spPr>
          <a:xfrm>
            <a:off x="303213" y="1904999"/>
            <a:ext cx="11582400" cy="4114801"/>
          </a:xfrm>
        </p:spPr>
        <p:txBody>
          <a:bodyPr>
            <a:normAutofit fontScale="92500" lnSpcReduction="10000"/>
          </a:bodyPr>
          <a:lstStyle/>
          <a:p>
            <a:r>
              <a:rPr lang="en-US" sz="3600" dirty="0" smtClean="0"/>
              <a:t>Autonomous: Independent of all else</a:t>
            </a:r>
          </a:p>
          <a:p>
            <a:r>
              <a:rPr lang="en-US" sz="3600" dirty="0" smtClean="0"/>
              <a:t>Autonomous Consumption: not dependent on disposable income</a:t>
            </a:r>
          </a:p>
          <a:p>
            <a:pPr lvl="1"/>
            <a:r>
              <a:rPr lang="en-US" sz="3600" dirty="0" smtClean="0"/>
              <a:t>Planned on consuming regardless of income</a:t>
            </a:r>
          </a:p>
          <a:p>
            <a:pPr lvl="1"/>
            <a:r>
              <a:rPr lang="en-US" sz="3600" dirty="0" smtClean="0"/>
              <a:t>Change = shift in consumption function</a:t>
            </a:r>
          </a:p>
          <a:p>
            <a:pPr lvl="1"/>
            <a:r>
              <a:rPr lang="en-US" sz="3600" dirty="0" smtClean="0"/>
              <a:t>Means that the Consumption Line does NOT start at </a:t>
            </a:r>
            <a:r>
              <a:rPr lang="en-US" sz="3600" dirty="0" smtClean="0"/>
              <a:t>ZERO</a:t>
            </a:r>
            <a:endParaRPr lang="en-US" sz="3600" dirty="0" smtClean="0"/>
          </a:p>
          <a:p>
            <a:pPr lvl="2"/>
            <a:r>
              <a:rPr lang="en-US" sz="3400" dirty="0" smtClean="0"/>
              <a:t>Initial APS is negative; consuming the minimum amount with no income</a:t>
            </a:r>
          </a:p>
          <a:p>
            <a:pPr lvl="1"/>
            <a:endParaRPr lang="en-US" dirty="0"/>
          </a:p>
          <a:p>
            <a:pPr lvl="2"/>
            <a:endParaRPr lang="en-US" dirty="0" smtClean="0"/>
          </a:p>
        </p:txBody>
      </p:sp>
    </p:spTree>
    <p:extLst>
      <p:ext uri="{BB962C8B-B14F-4D97-AF65-F5344CB8AC3E}">
        <p14:creationId xmlns:p14="http://schemas.microsoft.com/office/powerpoint/2010/main" val="632879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10142" y="457200"/>
            <a:ext cx="9144001" cy="838200"/>
          </a:xfrm>
        </p:spPr>
        <p:txBody>
          <a:bodyPr>
            <a:normAutofit/>
          </a:bodyPr>
          <a:lstStyle/>
          <a:p>
            <a:r>
              <a:rPr lang="en-US" sz="4000" dirty="0" smtClean="0"/>
              <a:t>45° Reference Line</a:t>
            </a:r>
            <a:endParaRPr lang="en-US" sz="4000" dirty="0"/>
          </a:p>
        </p:txBody>
      </p:sp>
      <p:sp>
        <p:nvSpPr>
          <p:cNvPr id="3" name="Content Placeholder 2"/>
          <p:cNvSpPr>
            <a:spLocks noGrp="1"/>
          </p:cNvSpPr>
          <p:nvPr>
            <p:ph idx="1"/>
          </p:nvPr>
        </p:nvSpPr>
        <p:spPr/>
        <p:txBody>
          <a:bodyPr/>
          <a:lstStyle/>
          <a:p>
            <a:r>
              <a:rPr lang="en-US" dirty="0" smtClean="0"/>
              <a:t> </a:t>
            </a:r>
            <a:r>
              <a:rPr lang="en-US" sz="3200" dirty="0" smtClean="0"/>
              <a:t>Establishes equidistance between disposable income and consumption</a:t>
            </a:r>
          </a:p>
          <a:p>
            <a:r>
              <a:rPr lang="en-US" sz="3200" dirty="0" smtClean="0"/>
              <a:t>Consumption function intersects at real disposable income = planned consumption = break even and no saving</a:t>
            </a:r>
          </a:p>
          <a:p>
            <a:r>
              <a:rPr lang="en-US" sz="3200" dirty="0" smtClean="0"/>
              <a:t>Left of equilibrium is dissaving</a:t>
            </a:r>
            <a:endParaRPr lang="en-US" sz="3200" dirty="0"/>
          </a:p>
        </p:txBody>
      </p:sp>
    </p:spTree>
    <p:extLst>
      <p:ext uri="{BB962C8B-B14F-4D97-AF65-F5344CB8AC3E}">
        <p14:creationId xmlns:p14="http://schemas.microsoft.com/office/powerpoint/2010/main" val="512841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1813" y="381000"/>
            <a:ext cx="10134602" cy="1371600"/>
          </a:xfrm>
        </p:spPr>
        <p:txBody>
          <a:bodyPr/>
          <a:lstStyle/>
          <a:p>
            <a:r>
              <a:rPr lang="en-US" dirty="0" smtClean="0"/>
              <a:t>Aggregate Expenditure = Consumption Function</a:t>
            </a:r>
            <a:endParaRPr lang="en-US" dirty="0"/>
          </a:p>
        </p:txBody>
      </p:sp>
      <p:sp>
        <p:nvSpPr>
          <p:cNvPr id="3" name="Content Placeholder 2"/>
          <p:cNvSpPr>
            <a:spLocks noGrp="1"/>
          </p:cNvSpPr>
          <p:nvPr>
            <p:ph idx="1"/>
          </p:nvPr>
        </p:nvSpPr>
        <p:spPr/>
        <p:txBody>
          <a:bodyPr/>
          <a:lstStyle/>
          <a:p>
            <a:r>
              <a:rPr lang="en-US" dirty="0" smtClean="0"/>
              <a:t>Total amount of real planned spending (consumption): C, I, G, NX</a:t>
            </a:r>
          </a:p>
          <a:p>
            <a:r>
              <a:rPr lang="en-US" dirty="0" smtClean="0"/>
              <a:t>Label of the vertical axis</a:t>
            </a:r>
          </a:p>
          <a:p>
            <a:pPr lvl="1"/>
            <a:r>
              <a:rPr lang="en-US" dirty="0" smtClean="0"/>
              <a:t>NOT the same as the AD/AS  where the vertical is price index</a:t>
            </a:r>
          </a:p>
          <a:p>
            <a:pPr lvl="1"/>
            <a:endParaRPr lang="en-US" dirty="0"/>
          </a:p>
          <a:p>
            <a:r>
              <a:rPr lang="en-US" dirty="0" smtClean="0"/>
              <a:t>Horizontal is Real GDP, not GDI</a:t>
            </a:r>
          </a:p>
          <a:p>
            <a:endParaRPr lang="en-US" dirty="0"/>
          </a:p>
          <a:p>
            <a:pPr marL="0" indent="0">
              <a:buNone/>
            </a:pPr>
            <a:endParaRPr lang="en-US" dirty="0"/>
          </a:p>
        </p:txBody>
      </p:sp>
    </p:spTree>
    <p:extLst>
      <p:ext uri="{BB962C8B-B14F-4D97-AF65-F5344CB8AC3E}">
        <p14:creationId xmlns:p14="http://schemas.microsoft.com/office/powerpoint/2010/main" val="348698376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5561012" y="228600"/>
            <a:ext cx="5986462" cy="6105595"/>
          </a:xfrm>
          <a:prstGeom prst="rect">
            <a:avLst/>
          </a:prstGeom>
        </p:spPr>
      </p:pic>
      <p:sp>
        <p:nvSpPr>
          <p:cNvPr id="2" name="TextBox 1"/>
          <p:cNvSpPr txBox="1"/>
          <p:nvPr/>
        </p:nvSpPr>
        <p:spPr>
          <a:xfrm>
            <a:off x="912812" y="1143000"/>
            <a:ext cx="3657600" cy="1323439"/>
          </a:xfrm>
          <a:prstGeom prst="rect">
            <a:avLst/>
          </a:prstGeom>
          <a:noFill/>
        </p:spPr>
        <p:txBody>
          <a:bodyPr wrap="square" rtlCol="0">
            <a:spAutoFit/>
          </a:bodyPr>
          <a:lstStyle/>
          <a:p>
            <a:r>
              <a:rPr lang="en-US" sz="4000" dirty="0" smtClean="0"/>
              <a:t>Savings Function</a:t>
            </a:r>
            <a:endParaRPr lang="en-US" sz="4000" dirty="0"/>
          </a:p>
        </p:txBody>
      </p:sp>
    </p:spTree>
    <p:extLst>
      <p:ext uri="{BB962C8B-B14F-4D97-AF65-F5344CB8AC3E}">
        <p14:creationId xmlns:p14="http://schemas.microsoft.com/office/powerpoint/2010/main" val="2942962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economicshelp.org/images/macro/consumption-funct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9899" y="533400"/>
            <a:ext cx="8277225" cy="5926696"/>
          </a:xfrm>
          <a:prstGeom prst="rect">
            <a:avLst/>
          </a:prstGeom>
          <a:noFill/>
          <a:ln w="76200">
            <a:solidFill>
              <a:schemeClr val="accent1">
                <a:lumMod val="75000"/>
              </a:schemeClr>
            </a:solidFill>
          </a:ln>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9066212" y="1524000"/>
            <a:ext cx="2971800" cy="1077218"/>
          </a:xfrm>
          <a:prstGeom prst="rect">
            <a:avLst/>
          </a:prstGeom>
          <a:noFill/>
        </p:spPr>
        <p:txBody>
          <a:bodyPr wrap="square" rtlCol="0">
            <a:spAutoFit/>
          </a:bodyPr>
          <a:lstStyle/>
          <a:p>
            <a:r>
              <a:rPr lang="en-US" sz="3200" dirty="0" smtClean="0"/>
              <a:t>CONSUMPTION FUNCTION</a:t>
            </a:r>
            <a:endParaRPr lang="en-US" sz="3200" dirty="0"/>
          </a:p>
        </p:txBody>
      </p:sp>
      <p:sp>
        <p:nvSpPr>
          <p:cNvPr id="3" name="TextBox 2"/>
          <p:cNvSpPr txBox="1"/>
          <p:nvPr/>
        </p:nvSpPr>
        <p:spPr>
          <a:xfrm>
            <a:off x="5256212" y="1981200"/>
            <a:ext cx="1219200" cy="369332"/>
          </a:xfrm>
          <a:prstGeom prst="rect">
            <a:avLst/>
          </a:prstGeom>
          <a:noFill/>
        </p:spPr>
        <p:txBody>
          <a:bodyPr wrap="square" rtlCol="0">
            <a:spAutoFit/>
          </a:bodyPr>
          <a:lstStyle/>
          <a:p>
            <a:r>
              <a:rPr lang="en-US" dirty="0" smtClean="0">
                <a:solidFill>
                  <a:srgbClr val="FF0000"/>
                </a:solidFill>
              </a:rPr>
              <a:t>Saving</a:t>
            </a:r>
            <a:endParaRPr lang="en-US" dirty="0">
              <a:solidFill>
                <a:srgbClr val="FF0000"/>
              </a:solidFill>
            </a:endParaRPr>
          </a:p>
        </p:txBody>
      </p:sp>
      <p:sp>
        <p:nvSpPr>
          <p:cNvPr id="4" name="TextBox 3"/>
          <p:cNvSpPr txBox="1"/>
          <p:nvPr/>
        </p:nvSpPr>
        <p:spPr>
          <a:xfrm>
            <a:off x="1674812" y="4343400"/>
            <a:ext cx="1524000" cy="369332"/>
          </a:xfrm>
          <a:prstGeom prst="rect">
            <a:avLst/>
          </a:prstGeom>
          <a:noFill/>
        </p:spPr>
        <p:txBody>
          <a:bodyPr wrap="square" rtlCol="0">
            <a:spAutoFit/>
          </a:bodyPr>
          <a:lstStyle/>
          <a:p>
            <a:r>
              <a:rPr lang="en-US" dirty="0" smtClean="0">
                <a:solidFill>
                  <a:srgbClr val="FF0000"/>
                </a:solidFill>
              </a:rPr>
              <a:t>Dissaving</a:t>
            </a:r>
            <a:endParaRPr lang="en-US" dirty="0">
              <a:solidFill>
                <a:srgbClr val="FF0000"/>
              </a:solidFill>
            </a:endParaRPr>
          </a:p>
        </p:txBody>
      </p:sp>
      <p:sp>
        <p:nvSpPr>
          <p:cNvPr id="5" name="TextBox 4"/>
          <p:cNvSpPr txBox="1"/>
          <p:nvPr/>
        </p:nvSpPr>
        <p:spPr>
          <a:xfrm>
            <a:off x="531812" y="4712732"/>
            <a:ext cx="1752600" cy="646331"/>
          </a:xfrm>
          <a:prstGeom prst="rect">
            <a:avLst/>
          </a:prstGeom>
          <a:noFill/>
        </p:spPr>
        <p:txBody>
          <a:bodyPr wrap="square" rtlCol="0">
            <a:spAutoFit/>
          </a:bodyPr>
          <a:lstStyle/>
          <a:p>
            <a:r>
              <a:rPr lang="en-US" dirty="0" smtClean="0">
                <a:solidFill>
                  <a:srgbClr val="FF0000"/>
                </a:solidFill>
              </a:rPr>
              <a:t>Autonomous spending</a:t>
            </a:r>
            <a:endParaRPr lang="en-US" dirty="0">
              <a:solidFill>
                <a:srgbClr val="FF0000"/>
              </a:solidFill>
            </a:endParaRPr>
          </a:p>
        </p:txBody>
      </p:sp>
      <p:cxnSp>
        <p:nvCxnSpPr>
          <p:cNvPr id="7" name="Straight Connector 6"/>
          <p:cNvCxnSpPr/>
          <p:nvPr/>
        </p:nvCxnSpPr>
        <p:spPr>
          <a:xfrm flipH="1">
            <a:off x="1065212" y="3429000"/>
            <a:ext cx="2438400" cy="0"/>
          </a:xfrm>
          <a:prstGeom prst="line">
            <a:avLst/>
          </a:prstGeom>
          <a:ln w="76200">
            <a:prstDash val="dashDot"/>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3503612" y="3429000"/>
            <a:ext cx="0" cy="2209800"/>
          </a:xfrm>
          <a:prstGeom prst="line">
            <a:avLst/>
          </a:prstGeom>
          <a:ln w="76200">
            <a:prstDash val="sysDash"/>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3503611" y="3502499"/>
            <a:ext cx="2209800" cy="923330"/>
          </a:xfrm>
          <a:prstGeom prst="rect">
            <a:avLst/>
          </a:prstGeom>
          <a:noFill/>
        </p:spPr>
        <p:txBody>
          <a:bodyPr wrap="square" rtlCol="0">
            <a:spAutoFit/>
          </a:bodyPr>
          <a:lstStyle/>
          <a:p>
            <a:r>
              <a:rPr lang="en-US" dirty="0" smtClean="0">
                <a:solidFill>
                  <a:srgbClr val="FF0000"/>
                </a:solidFill>
              </a:rPr>
              <a:t>RDI  and C  equilibrium: point where saving is zero</a:t>
            </a:r>
            <a:endParaRPr lang="en-US" dirty="0">
              <a:solidFill>
                <a:srgbClr val="FF0000"/>
              </a:solidFill>
            </a:endParaRPr>
          </a:p>
        </p:txBody>
      </p:sp>
      <p:sp>
        <p:nvSpPr>
          <p:cNvPr id="11" name="5-Point Star 10"/>
          <p:cNvSpPr/>
          <p:nvPr/>
        </p:nvSpPr>
        <p:spPr>
          <a:xfrm>
            <a:off x="3351211" y="5416450"/>
            <a:ext cx="304800" cy="3048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502817" y="1011704"/>
            <a:ext cx="1371600" cy="646331"/>
          </a:xfrm>
          <a:prstGeom prst="rect">
            <a:avLst/>
          </a:prstGeom>
          <a:noFill/>
        </p:spPr>
        <p:txBody>
          <a:bodyPr wrap="square" rtlCol="0">
            <a:spAutoFit/>
          </a:bodyPr>
          <a:lstStyle/>
          <a:p>
            <a:r>
              <a:rPr lang="en-US" dirty="0" smtClean="0">
                <a:solidFill>
                  <a:srgbClr val="FF0000"/>
                </a:solidFill>
              </a:rPr>
              <a:t>Aggregate Expenditure </a:t>
            </a:r>
            <a:endParaRPr lang="en-US" dirty="0">
              <a:solidFill>
                <a:srgbClr val="FF0000"/>
              </a:solidFill>
            </a:endParaRPr>
          </a:p>
        </p:txBody>
      </p:sp>
      <p:sp>
        <p:nvSpPr>
          <p:cNvPr id="13" name="TextBox 12"/>
          <p:cNvSpPr txBox="1"/>
          <p:nvPr/>
        </p:nvSpPr>
        <p:spPr>
          <a:xfrm>
            <a:off x="7230268" y="2231886"/>
            <a:ext cx="762000" cy="369332"/>
          </a:xfrm>
          <a:prstGeom prst="rect">
            <a:avLst/>
          </a:prstGeom>
          <a:noFill/>
        </p:spPr>
        <p:txBody>
          <a:bodyPr wrap="square" rtlCol="0">
            <a:spAutoFit/>
          </a:bodyPr>
          <a:lstStyle/>
          <a:p>
            <a:r>
              <a:rPr lang="en-US" dirty="0" smtClean="0">
                <a:solidFill>
                  <a:srgbClr val="FF0000"/>
                </a:solidFill>
              </a:rPr>
              <a:t>AE</a:t>
            </a:r>
            <a:endParaRPr lang="en-US" dirty="0">
              <a:solidFill>
                <a:srgbClr val="FF0000"/>
              </a:solidFill>
            </a:endParaRPr>
          </a:p>
        </p:txBody>
      </p:sp>
    </p:spTree>
    <p:extLst>
      <p:ext uri="{BB962C8B-B14F-4D97-AF65-F5344CB8AC3E}">
        <p14:creationId xmlns:p14="http://schemas.microsoft.com/office/powerpoint/2010/main" val="1108506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98612" y="228600"/>
            <a:ext cx="9144001" cy="685800"/>
          </a:xfrm>
        </p:spPr>
        <p:txBody>
          <a:bodyPr/>
          <a:lstStyle/>
          <a:p>
            <a:r>
              <a:rPr lang="en-US" dirty="0" smtClean="0"/>
              <a:t>APC and APS</a:t>
            </a:r>
            <a:endParaRPr lang="en-US" dirty="0"/>
          </a:p>
        </p:txBody>
      </p:sp>
      <p:sp>
        <p:nvSpPr>
          <p:cNvPr id="3" name="Content Placeholder 2"/>
          <p:cNvSpPr>
            <a:spLocks noGrp="1"/>
          </p:cNvSpPr>
          <p:nvPr>
            <p:ph idx="1"/>
          </p:nvPr>
        </p:nvSpPr>
        <p:spPr>
          <a:xfrm>
            <a:off x="150812" y="1143000"/>
            <a:ext cx="11810999" cy="5562600"/>
          </a:xfrm>
        </p:spPr>
        <p:txBody>
          <a:bodyPr>
            <a:normAutofit lnSpcReduction="10000"/>
          </a:bodyPr>
          <a:lstStyle/>
          <a:p>
            <a:pPr lvl="1">
              <a:buClr>
                <a:srgbClr val="56C5FF"/>
              </a:buClr>
            </a:pPr>
            <a:r>
              <a:rPr lang="en-US" sz="2800" dirty="0">
                <a:solidFill>
                  <a:prstClr val="white"/>
                </a:solidFill>
              </a:rPr>
              <a:t>Average Propensity to Consume = Real Consumption/Real Disposable Income</a:t>
            </a:r>
          </a:p>
          <a:p>
            <a:pPr lvl="2">
              <a:buClr>
                <a:srgbClr val="56C5FF"/>
              </a:buClr>
            </a:pPr>
            <a:r>
              <a:rPr lang="en-US" sz="2800" dirty="0">
                <a:solidFill>
                  <a:prstClr val="white"/>
                </a:solidFill>
              </a:rPr>
              <a:t>For any level of real income, proportion of total RDI that is consumed</a:t>
            </a:r>
          </a:p>
          <a:p>
            <a:pPr lvl="2">
              <a:buClr>
                <a:srgbClr val="56C5FF"/>
              </a:buClr>
            </a:pPr>
            <a:endParaRPr lang="en-US" sz="2800" dirty="0">
              <a:solidFill>
                <a:prstClr val="white"/>
              </a:solidFill>
            </a:endParaRPr>
          </a:p>
          <a:p>
            <a:pPr lvl="1">
              <a:buClr>
                <a:srgbClr val="56C5FF"/>
              </a:buClr>
            </a:pPr>
            <a:r>
              <a:rPr lang="en-US" sz="2800" dirty="0">
                <a:solidFill>
                  <a:prstClr val="white"/>
                </a:solidFill>
              </a:rPr>
              <a:t>Average Propensity to Save = Real Saving/Real Disposable Income</a:t>
            </a:r>
          </a:p>
          <a:p>
            <a:pPr lvl="2">
              <a:buClr>
                <a:srgbClr val="56C5FF"/>
              </a:buClr>
            </a:pPr>
            <a:r>
              <a:rPr lang="en-US" sz="2800" dirty="0">
                <a:solidFill>
                  <a:prstClr val="white"/>
                </a:solidFill>
              </a:rPr>
              <a:t>For any level of real income, proportion of total RDI that is </a:t>
            </a:r>
            <a:r>
              <a:rPr lang="en-US" sz="2800" dirty="0" smtClean="0">
                <a:solidFill>
                  <a:prstClr val="white"/>
                </a:solidFill>
              </a:rPr>
              <a:t>saved</a:t>
            </a:r>
          </a:p>
          <a:p>
            <a:pPr lvl="2">
              <a:buClr>
                <a:srgbClr val="56C5FF"/>
              </a:buClr>
            </a:pPr>
            <a:r>
              <a:rPr lang="en-US" sz="2800" dirty="0" smtClean="0">
                <a:solidFill>
                  <a:prstClr val="white"/>
                </a:solidFill>
              </a:rPr>
              <a:t>Can be NEGATIVE (</a:t>
            </a:r>
            <a:r>
              <a:rPr lang="en-US" sz="2800" dirty="0" err="1" smtClean="0">
                <a:solidFill>
                  <a:prstClr val="white"/>
                </a:solidFill>
              </a:rPr>
              <a:t>Dissavings</a:t>
            </a:r>
            <a:r>
              <a:rPr lang="en-US" sz="2800" dirty="0">
                <a:solidFill>
                  <a:prstClr val="white"/>
                </a:solidFill>
              </a:rPr>
              <a:t>)</a:t>
            </a:r>
            <a:endParaRPr lang="en-US" sz="3000" dirty="0" smtClean="0">
              <a:solidFill>
                <a:prstClr val="white"/>
              </a:solidFill>
            </a:endParaRPr>
          </a:p>
          <a:p>
            <a:pPr lvl="2">
              <a:buClr>
                <a:srgbClr val="56C5FF"/>
              </a:buClr>
            </a:pPr>
            <a:endParaRPr lang="en-US" sz="2800" dirty="0">
              <a:solidFill>
                <a:prstClr val="white"/>
              </a:solidFill>
            </a:endParaRPr>
          </a:p>
          <a:p>
            <a:pPr lvl="1">
              <a:buClr>
                <a:srgbClr val="56C5FF"/>
              </a:buClr>
            </a:pPr>
            <a:r>
              <a:rPr lang="en-US" sz="2800" dirty="0" smtClean="0">
                <a:solidFill>
                  <a:prstClr val="white"/>
                </a:solidFill>
              </a:rPr>
              <a:t>Based on average proportions: so as average propensity consumes decreases as income goes up.   Average amount of income going toward consumption falls as income goes up.  Average propensity to save will go up as income goes up because spending a smaller proportion, relative to higher income, on consumption </a:t>
            </a:r>
          </a:p>
          <a:p>
            <a:pPr lvl="1">
              <a:buClr>
                <a:srgbClr val="56C5FF"/>
              </a:buClr>
            </a:pPr>
            <a:endParaRPr lang="en-US" dirty="0">
              <a:solidFill>
                <a:prstClr val="white"/>
              </a:solidFill>
            </a:endParaRPr>
          </a:p>
          <a:p>
            <a:pPr lvl="1">
              <a:buClr>
                <a:srgbClr val="56C5FF"/>
              </a:buClr>
            </a:pPr>
            <a:endParaRPr lang="en-US" dirty="0">
              <a:solidFill>
                <a:prstClr val="white"/>
              </a:solidFill>
            </a:endParaRPr>
          </a:p>
          <a:p>
            <a:endParaRPr lang="en-US" dirty="0"/>
          </a:p>
        </p:txBody>
      </p:sp>
    </p:spTree>
    <p:extLst>
      <p:ext uri="{BB962C8B-B14F-4D97-AF65-F5344CB8AC3E}">
        <p14:creationId xmlns:p14="http://schemas.microsoft.com/office/powerpoint/2010/main" val="757373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60512" y="228600"/>
            <a:ext cx="9144001" cy="533400"/>
          </a:xfrm>
        </p:spPr>
        <p:txBody>
          <a:bodyPr>
            <a:normAutofit fontScale="90000"/>
          </a:bodyPr>
          <a:lstStyle/>
          <a:p>
            <a:r>
              <a:rPr lang="en-US" dirty="0" smtClean="0"/>
              <a:t>Marginal Propensity to Consume and Save</a:t>
            </a:r>
            <a:endParaRPr lang="en-US" dirty="0"/>
          </a:p>
        </p:txBody>
      </p:sp>
      <p:sp>
        <p:nvSpPr>
          <p:cNvPr id="3" name="Content Placeholder 2"/>
          <p:cNvSpPr>
            <a:spLocks noGrp="1"/>
          </p:cNvSpPr>
          <p:nvPr>
            <p:ph idx="1"/>
          </p:nvPr>
        </p:nvSpPr>
        <p:spPr>
          <a:xfrm>
            <a:off x="379413" y="914400"/>
            <a:ext cx="11506200" cy="5714999"/>
          </a:xfrm>
        </p:spPr>
        <p:txBody>
          <a:bodyPr>
            <a:normAutofit lnSpcReduction="10000"/>
          </a:bodyPr>
          <a:lstStyle/>
          <a:p>
            <a:r>
              <a:rPr lang="en-US" dirty="0" smtClean="0"/>
              <a:t>Marginal: small incremental change (up or down)</a:t>
            </a:r>
          </a:p>
          <a:p>
            <a:pPr lvl="1"/>
            <a:r>
              <a:rPr lang="en-US" sz="2400" dirty="0" smtClean="0"/>
              <a:t>Change is represented by </a:t>
            </a:r>
            <a:r>
              <a:rPr lang="el-GR" sz="2400" dirty="0" smtClean="0"/>
              <a:t>Δ</a:t>
            </a:r>
            <a:r>
              <a:rPr lang="en-US" sz="2400" dirty="0" smtClean="0"/>
              <a:t> or delta</a:t>
            </a:r>
          </a:p>
          <a:p>
            <a:pPr lvl="1"/>
            <a:endParaRPr lang="en-US" sz="2400" dirty="0"/>
          </a:p>
          <a:p>
            <a:pPr lvl="1"/>
            <a:r>
              <a:rPr lang="en-US" sz="2400" dirty="0" smtClean="0"/>
              <a:t>What % of change in real income will go toward consumption or saving</a:t>
            </a:r>
          </a:p>
          <a:p>
            <a:pPr lvl="1"/>
            <a:r>
              <a:rPr lang="en-US" sz="2400" dirty="0" smtClean="0"/>
              <a:t>How much you will change planned real consumption if there is a change in real income</a:t>
            </a:r>
          </a:p>
          <a:p>
            <a:pPr lvl="1"/>
            <a:endParaRPr lang="en-US" sz="2400" dirty="0"/>
          </a:p>
          <a:p>
            <a:pPr lvl="1"/>
            <a:r>
              <a:rPr lang="en-US" sz="2400" dirty="0" smtClean="0"/>
              <a:t>Marginal Propensity to Consume = Change in real consumption/change in </a:t>
            </a:r>
            <a:r>
              <a:rPr lang="en-US" sz="2400" dirty="0" smtClean="0"/>
              <a:t>RDI </a:t>
            </a:r>
            <a:endParaRPr lang="en-US" sz="2400" dirty="0" smtClean="0"/>
          </a:p>
          <a:p>
            <a:pPr lvl="1"/>
            <a:r>
              <a:rPr lang="en-US" sz="2400" dirty="0" smtClean="0"/>
              <a:t>Marginal Propensity to Save = Change in real saving/change in RDI</a:t>
            </a:r>
          </a:p>
          <a:p>
            <a:pPr lvl="1"/>
            <a:endParaRPr lang="en-US" sz="2400" dirty="0"/>
          </a:p>
          <a:p>
            <a:pPr lvl="1"/>
            <a:r>
              <a:rPr lang="en-US" sz="2400" dirty="0" smtClean="0"/>
              <a:t>0&lt;MPC or MPS &lt; 1</a:t>
            </a:r>
          </a:p>
          <a:p>
            <a:pPr lvl="1"/>
            <a:r>
              <a:rPr lang="en-US" sz="2400" dirty="0" smtClean="0"/>
              <a:t>Constant rate = assume amount willing to consume with additional income will stay the same regardless of the starting income</a:t>
            </a:r>
          </a:p>
          <a:p>
            <a:pPr lvl="1"/>
            <a:endParaRPr lang="en-US" dirty="0"/>
          </a:p>
        </p:txBody>
      </p:sp>
    </p:spTree>
    <p:extLst>
      <p:ext uri="{BB962C8B-B14F-4D97-AF65-F5344CB8AC3E}">
        <p14:creationId xmlns:p14="http://schemas.microsoft.com/office/powerpoint/2010/main" val="502229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629424498"/>
              </p:ext>
            </p:extLst>
          </p:nvPr>
        </p:nvGraphicFramePr>
        <p:xfrm>
          <a:off x="150814" y="228600"/>
          <a:ext cx="11887197" cy="6522720"/>
        </p:xfrm>
        <a:graphic>
          <a:graphicData uri="http://schemas.openxmlformats.org/drawingml/2006/table">
            <a:tbl>
              <a:tblPr firstRow="1" bandRow="1">
                <a:tableStyleId>{BC89EF96-8CEA-46FF-86C4-4CE0E7609802}</a:tableStyleId>
              </a:tblPr>
              <a:tblGrid>
                <a:gridCol w="1698171"/>
                <a:gridCol w="1698171"/>
                <a:gridCol w="1698171"/>
                <a:gridCol w="1698171"/>
                <a:gridCol w="1698171"/>
                <a:gridCol w="1698171"/>
                <a:gridCol w="1698171"/>
              </a:tblGrid>
              <a:tr h="1909878">
                <a:tc>
                  <a:txBody>
                    <a:bodyPr/>
                    <a:lstStyle/>
                    <a:p>
                      <a:r>
                        <a:rPr lang="en-US" sz="2800" dirty="0" smtClean="0"/>
                        <a:t>RDI</a:t>
                      </a:r>
                    </a:p>
                    <a:p>
                      <a:r>
                        <a:rPr lang="en-US" sz="2800" dirty="0" err="1" smtClean="0"/>
                        <a:t>Yd</a:t>
                      </a:r>
                      <a:endParaRPr lang="en-US" sz="2800" dirty="0"/>
                    </a:p>
                  </a:txBody>
                  <a:tcPr/>
                </a:tc>
                <a:tc>
                  <a:txBody>
                    <a:bodyPr/>
                    <a:lstStyle/>
                    <a:p>
                      <a:r>
                        <a:rPr lang="en-US" sz="2800" dirty="0" smtClean="0"/>
                        <a:t>Planned Real</a:t>
                      </a:r>
                      <a:r>
                        <a:rPr lang="en-US" sz="2800" baseline="0" dirty="0" smtClean="0"/>
                        <a:t> C/</a:t>
                      </a:r>
                      <a:r>
                        <a:rPr lang="en-US" sz="2800" baseline="0" dirty="0" err="1" smtClean="0"/>
                        <a:t>yr</a:t>
                      </a:r>
                      <a:endParaRPr lang="en-US" sz="2800" baseline="0" dirty="0" smtClean="0"/>
                    </a:p>
                    <a:p>
                      <a:r>
                        <a:rPr lang="en-US" sz="2800" baseline="0" dirty="0" smtClean="0"/>
                        <a:t>C</a:t>
                      </a:r>
                      <a:endParaRPr lang="en-US" sz="2800" dirty="0"/>
                    </a:p>
                  </a:txBody>
                  <a:tcPr/>
                </a:tc>
                <a:tc>
                  <a:txBody>
                    <a:bodyPr/>
                    <a:lstStyle/>
                    <a:p>
                      <a:r>
                        <a:rPr lang="en-US" sz="2800" dirty="0" smtClean="0"/>
                        <a:t>Planned</a:t>
                      </a:r>
                      <a:r>
                        <a:rPr lang="en-US" sz="2800" baseline="0" dirty="0" smtClean="0"/>
                        <a:t> Real S/</a:t>
                      </a:r>
                      <a:r>
                        <a:rPr lang="en-US" sz="2800" baseline="0" dirty="0" err="1" smtClean="0"/>
                        <a:t>yr</a:t>
                      </a:r>
                      <a:endParaRPr lang="en-US" sz="2800" baseline="0" dirty="0" smtClean="0"/>
                    </a:p>
                    <a:p>
                      <a:r>
                        <a:rPr lang="en-US" sz="2800" baseline="0" dirty="0" err="1" smtClean="0"/>
                        <a:t>Yd</a:t>
                      </a:r>
                      <a:r>
                        <a:rPr lang="en-US" sz="2800" baseline="0" dirty="0" smtClean="0"/>
                        <a:t> – C = S</a:t>
                      </a:r>
                      <a:endParaRPr lang="en-US" sz="2800" dirty="0"/>
                    </a:p>
                  </a:txBody>
                  <a:tcPr/>
                </a:tc>
                <a:tc>
                  <a:txBody>
                    <a:bodyPr/>
                    <a:lstStyle/>
                    <a:p>
                      <a:r>
                        <a:rPr lang="en-US" sz="2800" dirty="0" smtClean="0"/>
                        <a:t>APC =</a:t>
                      </a:r>
                    </a:p>
                    <a:p>
                      <a:r>
                        <a:rPr lang="en-US" sz="2800" dirty="0" smtClean="0"/>
                        <a:t>C/</a:t>
                      </a:r>
                      <a:r>
                        <a:rPr lang="en-US" sz="2800" dirty="0" err="1" smtClean="0"/>
                        <a:t>Yd</a:t>
                      </a:r>
                      <a:endParaRPr lang="en-US" sz="2800" dirty="0"/>
                    </a:p>
                  </a:txBody>
                  <a:tcPr/>
                </a:tc>
                <a:tc>
                  <a:txBody>
                    <a:bodyPr/>
                    <a:lstStyle/>
                    <a:p>
                      <a:r>
                        <a:rPr lang="en-US" sz="2800" dirty="0" smtClean="0"/>
                        <a:t>APS = </a:t>
                      </a:r>
                    </a:p>
                    <a:p>
                      <a:r>
                        <a:rPr lang="en-US" sz="2800" dirty="0" smtClean="0"/>
                        <a:t>S/</a:t>
                      </a:r>
                      <a:r>
                        <a:rPr lang="en-US" sz="2800" dirty="0" err="1" smtClean="0"/>
                        <a:t>Yd</a:t>
                      </a:r>
                      <a:endParaRPr lang="en-US" sz="2800" dirty="0"/>
                    </a:p>
                  </a:txBody>
                  <a:tcPr/>
                </a:tc>
                <a:tc>
                  <a:txBody>
                    <a:bodyPr/>
                    <a:lstStyle/>
                    <a:p>
                      <a:r>
                        <a:rPr lang="en-US" sz="2800" dirty="0" smtClean="0"/>
                        <a:t>MPC =</a:t>
                      </a:r>
                    </a:p>
                    <a:p>
                      <a:r>
                        <a:rPr lang="en-US" sz="2800" dirty="0" smtClean="0"/>
                        <a:t>C2-C1/Yd2-Yd1</a:t>
                      </a:r>
                      <a:endParaRPr lang="en-US" sz="2800" dirty="0"/>
                    </a:p>
                  </a:txBody>
                  <a:tcPr/>
                </a:tc>
                <a:tc>
                  <a:txBody>
                    <a:bodyPr/>
                    <a:lstStyle/>
                    <a:p>
                      <a:r>
                        <a:rPr lang="en-US" sz="2800" dirty="0" smtClean="0"/>
                        <a:t>MPS =</a:t>
                      </a:r>
                    </a:p>
                    <a:p>
                      <a:r>
                        <a:rPr lang="en-US" sz="2800" dirty="0" smtClean="0"/>
                        <a:t>S2-S1/Yd1</a:t>
                      </a:r>
                      <a:r>
                        <a:rPr lang="en-US" sz="2800" baseline="0" dirty="0" smtClean="0"/>
                        <a:t> – Yd2</a:t>
                      </a:r>
                      <a:endParaRPr lang="en-US" sz="2800" dirty="0"/>
                    </a:p>
                  </a:txBody>
                  <a:tcPr/>
                </a:tc>
              </a:tr>
              <a:tr h="1537614">
                <a:tc>
                  <a:txBody>
                    <a:bodyPr/>
                    <a:lstStyle/>
                    <a:p>
                      <a:r>
                        <a:rPr lang="en-US" sz="2800" dirty="0" smtClean="0"/>
                        <a:t>0</a:t>
                      </a:r>
                      <a:endParaRPr lang="en-US" sz="2800" dirty="0"/>
                    </a:p>
                  </a:txBody>
                  <a:tcPr/>
                </a:tc>
                <a:tc>
                  <a:txBody>
                    <a:bodyPr/>
                    <a:lstStyle/>
                    <a:p>
                      <a:r>
                        <a:rPr lang="en-US" sz="2800" dirty="0" smtClean="0"/>
                        <a:t>12000</a:t>
                      </a:r>
                      <a:endParaRPr lang="en-US" sz="2800" dirty="0"/>
                    </a:p>
                  </a:txBody>
                  <a:tcPr/>
                </a:tc>
                <a:tc>
                  <a:txBody>
                    <a:bodyPr/>
                    <a:lstStyle/>
                    <a:p>
                      <a:r>
                        <a:rPr lang="en-US" sz="2800" dirty="0" smtClean="0"/>
                        <a:t>-12000</a:t>
                      </a:r>
                      <a:endParaRPr lang="en-US" sz="2800" dirty="0"/>
                    </a:p>
                  </a:txBody>
                  <a:tcPr/>
                </a:tc>
                <a:tc>
                  <a:txBody>
                    <a:bodyPr/>
                    <a:lstStyle/>
                    <a:p>
                      <a:r>
                        <a:rPr lang="en-US" sz="2800" dirty="0" smtClean="0"/>
                        <a:t>-</a:t>
                      </a:r>
                      <a:endParaRPr lang="en-US" sz="2800" dirty="0"/>
                    </a:p>
                  </a:txBody>
                  <a:tcPr/>
                </a:tc>
                <a:tc>
                  <a:txBody>
                    <a:bodyPr/>
                    <a:lstStyle/>
                    <a:p>
                      <a:r>
                        <a:rPr lang="en-US" sz="2800" dirty="0" smtClean="0"/>
                        <a:t>-</a:t>
                      </a:r>
                      <a:endParaRPr lang="en-US" sz="2800" dirty="0"/>
                    </a:p>
                  </a:txBody>
                  <a:tcPr/>
                </a:tc>
                <a:tc>
                  <a:txBody>
                    <a:bodyPr/>
                    <a:lstStyle/>
                    <a:p>
                      <a:r>
                        <a:rPr lang="en-US" sz="2800" dirty="0" smtClean="0"/>
                        <a:t>-</a:t>
                      </a:r>
                      <a:endParaRPr lang="en-US" sz="2800" dirty="0"/>
                    </a:p>
                  </a:txBody>
                  <a:tcPr/>
                </a:tc>
                <a:tc>
                  <a:txBody>
                    <a:bodyPr/>
                    <a:lstStyle/>
                    <a:p>
                      <a:r>
                        <a:rPr lang="en-US" sz="2800" dirty="0" smtClean="0"/>
                        <a:t>-</a:t>
                      </a:r>
                      <a:endParaRPr lang="en-US" sz="2800" dirty="0"/>
                    </a:p>
                  </a:txBody>
                  <a:tcPr/>
                </a:tc>
              </a:tr>
              <a:tr h="1537614">
                <a:tc>
                  <a:txBody>
                    <a:bodyPr/>
                    <a:lstStyle/>
                    <a:p>
                      <a:r>
                        <a:rPr lang="en-US" sz="2800" dirty="0" smtClean="0"/>
                        <a:t>12000</a:t>
                      </a:r>
                      <a:endParaRPr lang="en-US" sz="2800" dirty="0"/>
                    </a:p>
                  </a:txBody>
                  <a:tcPr/>
                </a:tc>
                <a:tc>
                  <a:txBody>
                    <a:bodyPr/>
                    <a:lstStyle/>
                    <a:p>
                      <a:r>
                        <a:rPr lang="en-US" sz="2800" dirty="0" smtClean="0"/>
                        <a:t>21600</a:t>
                      </a:r>
                      <a:endParaRPr lang="en-US" sz="2800" dirty="0"/>
                    </a:p>
                  </a:txBody>
                  <a:tcPr/>
                </a:tc>
                <a:tc>
                  <a:txBody>
                    <a:bodyPr/>
                    <a:lstStyle/>
                    <a:p>
                      <a:r>
                        <a:rPr lang="en-US" sz="2800" dirty="0" smtClean="0"/>
                        <a:t>-9600</a:t>
                      </a:r>
                      <a:endParaRPr lang="en-US" sz="2800" dirty="0"/>
                    </a:p>
                  </a:txBody>
                  <a:tcPr/>
                </a:tc>
                <a:tc>
                  <a:txBody>
                    <a:bodyPr/>
                    <a:lstStyle/>
                    <a:p>
                      <a:r>
                        <a:rPr lang="en-US" sz="2800" dirty="0" smtClean="0"/>
                        <a:t>1.8</a:t>
                      </a:r>
                      <a:endParaRPr lang="en-US" sz="2800" dirty="0"/>
                    </a:p>
                  </a:txBody>
                  <a:tcPr/>
                </a:tc>
                <a:tc>
                  <a:txBody>
                    <a:bodyPr/>
                    <a:lstStyle/>
                    <a:p>
                      <a:r>
                        <a:rPr lang="en-US" sz="2800" dirty="0" smtClean="0"/>
                        <a:t>-0.8</a:t>
                      </a:r>
                      <a:endParaRPr lang="en-US" sz="2800" dirty="0"/>
                    </a:p>
                  </a:txBody>
                  <a:tcPr/>
                </a:tc>
                <a:tc>
                  <a:txBody>
                    <a:bodyPr/>
                    <a:lstStyle/>
                    <a:p>
                      <a:r>
                        <a:rPr lang="en-US" sz="2800" dirty="0" smtClean="0"/>
                        <a:t>0.8</a:t>
                      </a:r>
                      <a:endParaRPr lang="en-US" sz="2800" dirty="0"/>
                    </a:p>
                  </a:txBody>
                  <a:tcPr/>
                </a:tc>
                <a:tc>
                  <a:txBody>
                    <a:bodyPr/>
                    <a:lstStyle/>
                    <a:p>
                      <a:r>
                        <a:rPr lang="en-US" sz="2800" dirty="0" smtClean="0"/>
                        <a:t>0.2</a:t>
                      </a:r>
                      <a:endParaRPr lang="en-US" sz="2800" dirty="0"/>
                    </a:p>
                  </a:txBody>
                  <a:tcPr/>
                </a:tc>
              </a:tr>
              <a:tr h="1537614">
                <a:tc>
                  <a:txBody>
                    <a:bodyPr/>
                    <a:lstStyle/>
                    <a:p>
                      <a:r>
                        <a:rPr lang="en-US" sz="2800" dirty="0" smtClean="0"/>
                        <a:t>24000</a:t>
                      </a:r>
                      <a:endParaRPr lang="en-US" sz="2800" dirty="0"/>
                    </a:p>
                  </a:txBody>
                  <a:tcPr/>
                </a:tc>
                <a:tc>
                  <a:txBody>
                    <a:bodyPr/>
                    <a:lstStyle/>
                    <a:p>
                      <a:r>
                        <a:rPr lang="en-US" sz="2800" dirty="0" smtClean="0"/>
                        <a:t>31200</a:t>
                      </a:r>
                      <a:endParaRPr lang="en-US" sz="2800" dirty="0"/>
                    </a:p>
                  </a:txBody>
                  <a:tcPr/>
                </a:tc>
                <a:tc>
                  <a:txBody>
                    <a:bodyPr/>
                    <a:lstStyle/>
                    <a:p>
                      <a:r>
                        <a:rPr lang="en-US" sz="2800" dirty="0" smtClean="0"/>
                        <a:t>-7200</a:t>
                      </a:r>
                      <a:endParaRPr lang="en-US" sz="2800" dirty="0"/>
                    </a:p>
                  </a:txBody>
                  <a:tcPr/>
                </a:tc>
                <a:tc>
                  <a:txBody>
                    <a:bodyPr/>
                    <a:lstStyle/>
                    <a:p>
                      <a:r>
                        <a:rPr lang="en-US" sz="2800" dirty="0" smtClean="0"/>
                        <a:t>1.3</a:t>
                      </a:r>
                      <a:endParaRPr lang="en-US" sz="2800" dirty="0"/>
                    </a:p>
                  </a:txBody>
                  <a:tcPr/>
                </a:tc>
                <a:tc>
                  <a:txBody>
                    <a:bodyPr/>
                    <a:lstStyle/>
                    <a:p>
                      <a:r>
                        <a:rPr lang="en-US" sz="2800" dirty="0" smtClean="0"/>
                        <a:t>-0.3</a:t>
                      </a:r>
                      <a:endParaRPr lang="en-US" sz="2800" dirty="0"/>
                    </a:p>
                  </a:txBody>
                  <a:tcPr/>
                </a:tc>
                <a:tc>
                  <a:txBody>
                    <a:bodyPr/>
                    <a:lstStyle/>
                    <a:p>
                      <a:r>
                        <a:rPr lang="en-US" sz="2800" dirty="0" smtClean="0"/>
                        <a:t>0.8</a:t>
                      </a:r>
                      <a:endParaRPr lang="en-US" sz="2800" dirty="0"/>
                    </a:p>
                  </a:txBody>
                  <a:tcPr/>
                </a:tc>
                <a:tc>
                  <a:txBody>
                    <a:bodyPr/>
                    <a:lstStyle/>
                    <a:p>
                      <a:r>
                        <a:rPr lang="en-US" sz="2800" dirty="0" smtClean="0"/>
                        <a:t>0.2</a:t>
                      </a:r>
                      <a:endParaRPr lang="en-US" sz="2800" dirty="0"/>
                    </a:p>
                  </a:txBody>
                  <a:tcPr/>
                </a:tc>
              </a:tr>
            </a:tbl>
          </a:graphicData>
        </a:graphic>
      </p:graphicFrame>
      <p:sp>
        <p:nvSpPr>
          <p:cNvPr id="2" name="TextBox 1"/>
          <p:cNvSpPr txBox="1"/>
          <p:nvPr/>
        </p:nvSpPr>
        <p:spPr>
          <a:xfrm>
            <a:off x="5484812" y="4572000"/>
            <a:ext cx="2590800" cy="461665"/>
          </a:xfrm>
          <a:prstGeom prst="rect">
            <a:avLst/>
          </a:prstGeom>
          <a:noFill/>
        </p:spPr>
        <p:txBody>
          <a:bodyPr wrap="square" rtlCol="0">
            <a:spAutoFit/>
          </a:bodyPr>
          <a:lstStyle/>
          <a:p>
            <a:r>
              <a:rPr lang="en-US" sz="2400" dirty="0" smtClean="0"/>
              <a:t>1.8 + (-0.8) = 1</a:t>
            </a:r>
            <a:endParaRPr lang="en-US" sz="2400" dirty="0"/>
          </a:p>
        </p:txBody>
      </p:sp>
      <p:sp>
        <p:nvSpPr>
          <p:cNvPr id="3" name="TextBox 2"/>
          <p:cNvSpPr txBox="1"/>
          <p:nvPr/>
        </p:nvSpPr>
        <p:spPr>
          <a:xfrm>
            <a:off x="9066212" y="4572000"/>
            <a:ext cx="1981200" cy="461665"/>
          </a:xfrm>
          <a:prstGeom prst="rect">
            <a:avLst/>
          </a:prstGeom>
          <a:noFill/>
        </p:spPr>
        <p:txBody>
          <a:bodyPr wrap="square" rtlCol="0">
            <a:spAutoFit/>
          </a:bodyPr>
          <a:lstStyle/>
          <a:p>
            <a:r>
              <a:rPr lang="en-US" sz="2400" dirty="0" smtClean="0"/>
              <a:t>0.8 + 0.2 = 1</a:t>
            </a:r>
            <a:endParaRPr lang="en-US" sz="2400" dirty="0"/>
          </a:p>
        </p:txBody>
      </p:sp>
    </p:spTree>
    <p:extLst>
      <p:ext uri="{BB962C8B-B14F-4D97-AF65-F5344CB8AC3E}">
        <p14:creationId xmlns:p14="http://schemas.microsoft.com/office/powerpoint/2010/main" val="1666864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812" y="304800"/>
            <a:ext cx="10515601" cy="838200"/>
          </a:xfrm>
        </p:spPr>
        <p:txBody>
          <a:bodyPr>
            <a:normAutofit fontScale="90000"/>
          </a:bodyPr>
          <a:lstStyle/>
          <a:p>
            <a:r>
              <a:rPr lang="en-US" dirty="0" smtClean="0"/>
              <a:t>Example: Calculate the MPC = .8 or 80% propensity to consume with </a:t>
            </a:r>
            <a:r>
              <a:rPr lang="en-US" smtClean="0"/>
              <a:t>increased income; MPS is .2 or 20%</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091467437"/>
              </p:ext>
            </p:extLst>
          </p:nvPr>
        </p:nvGraphicFramePr>
        <p:xfrm>
          <a:off x="684212" y="1447800"/>
          <a:ext cx="10668000" cy="4953000"/>
        </p:xfrm>
        <a:graphic>
          <a:graphicData uri="http://schemas.openxmlformats.org/drawingml/2006/table">
            <a:tbl>
              <a:tblPr firstRow="1" bandRow="1">
                <a:tableStyleId>{5C22544A-7EE6-4342-B048-85BDC9FD1C3A}</a:tableStyleId>
              </a:tblPr>
              <a:tblGrid>
                <a:gridCol w="2667000"/>
                <a:gridCol w="2667001"/>
                <a:gridCol w="2666999"/>
                <a:gridCol w="2667000"/>
              </a:tblGrid>
              <a:tr h="990600">
                <a:tc>
                  <a:txBody>
                    <a:bodyPr/>
                    <a:lstStyle/>
                    <a:p>
                      <a:r>
                        <a:rPr lang="en-US" dirty="0" smtClean="0"/>
                        <a:t>Income</a:t>
                      </a:r>
                      <a:endParaRPr lang="en-US" dirty="0"/>
                    </a:p>
                  </a:txBody>
                  <a:tcPr/>
                </a:tc>
                <a:tc>
                  <a:txBody>
                    <a:bodyPr/>
                    <a:lstStyle/>
                    <a:p>
                      <a:r>
                        <a:rPr lang="en-US" dirty="0" smtClean="0"/>
                        <a:t>Change</a:t>
                      </a:r>
                      <a:endParaRPr lang="en-US" dirty="0"/>
                    </a:p>
                  </a:txBody>
                  <a:tcPr/>
                </a:tc>
                <a:tc>
                  <a:txBody>
                    <a:bodyPr/>
                    <a:lstStyle/>
                    <a:p>
                      <a:r>
                        <a:rPr lang="en-US" dirty="0" smtClean="0"/>
                        <a:t>Consumption</a:t>
                      </a:r>
                      <a:endParaRPr lang="en-US" dirty="0"/>
                    </a:p>
                  </a:txBody>
                  <a:tcPr/>
                </a:tc>
                <a:tc>
                  <a:txBody>
                    <a:bodyPr/>
                    <a:lstStyle/>
                    <a:p>
                      <a:r>
                        <a:rPr lang="en-US" dirty="0" smtClean="0"/>
                        <a:t>Change</a:t>
                      </a:r>
                      <a:endParaRPr lang="en-US" dirty="0"/>
                    </a:p>
                  </a:txBody>
                  <a:tcPr/>
                </a:tc>
              </a:tr>
              <a:tr h="990600">
                <a:tc>
                  <a:txBody>
                    <a:bodyPr/>
                    <a:lstStyle/>
                    <a:p>
                      <a:r>
                        <a:rPr lang="en-US" dirty="0" smtClean="0"/>
                        <a:t>1000</a:t>
                      </a:r>
                      <a:endParaRPr lang="en-US" dirty="0"/>
                    </a:p>
                  </a:txBody>
                  <a:tcPr/>
                </a:tc>
                <a:tc>
                  <a:txBody>
                    <a:bodyPr/>
                    <a:lstStyle/>
                    <a:p>
                      <a:r>
                        <a:rPr lang="en-US" dirty="0" smtClean="0"/>
                        <a:t>0</a:t>
                      </a:r>
                      <a:endParaRPr lang="en-US" dirty="0"/>
                    </a:p>
                  </a:txBody>
                  <a:tcPr/>
                </a:tc>
                <a:tc>
                  <a:txBody>
                    <a:bodyPr/>
                    <a:lstStyle/>
                    <a:p>
                      <a:r>
                        <a:rPr lang="en-US" dirty="0" smtClean="0"/>
                        <a:t>800</a:t>
                      </a:r>
                      <a:endParaRPr lang="en-US" dirty="0"/>
                    </a:p>
                  </a:txBody>
                  <a:tcPr/>
                </a:tc>
                <a:tc>
                  <a:txBody>
                    <a:bodyPr/>
                    <a:lstStyle/>
                    <a:p>
                      <a:r>
                        <a:rPr lang="en-US" dirty="0" smtClean="0"/>
                        <a:t>0</a:t>
                      </a:r>
                      <a:endParaRPr lang="en-US" dirty="0"/>
                    </a:p>
                  </a:txBody>
                  <a:tcPr/>
                </a:tc>
              </a:tr>
              <a:tr h="990600">
                <a:tc>
                  <a:txBody>
                    <a:bodyPr/>
                    <a:lstStyle/>
                    <a:p>
                      <a:r>
                        <a:rPr lang="en-US" dirty="0" smtClean="0"/>
                        <a:t>2000</a:t>
                      </a:r>
                      <a:endParaRPr lang="en-US" dirty="0"/>
                    </a:p>
                  </a:txBody>
                  <a:tcPr/>
                </a:tc>
                <a:tc>
                  <a:txBody>
                    <a:bodyPr/>
                    <a:lstStyle/>
                    <a:p>
                      <a:r>
                        <a:rPr lang="en-US" dirty="0" smtClean="0"/>
                        <a:t>2000-1000 = 1000</a:t>
                      </a:r>
                    </a:p>
                    <a:p>
                      <a:r>
                        <a:rPr lang="en-US" dirty="0" smtClean="0"/>
                        <a:t>∆RDI</a:t>
                      </a:r>
                      <a:endParaRPr lang="en-US" dirty="0"/>
                    </a:p>
                  </a:txBody>
                  <a:tcPr/>
                </a:tc>
                <a:tc>
                  <a:txBody>
                    <a:bodyPr/>
                    <a:lstStyle/>
                    <a:p>
                      <a:r>
                        <a:rPr lang="en-US" dirty="0" smtClean="0"/>
                        <a:t>1600</a:t>
                      </a:r>
                      <a:endParaRPr lang="en-US" dirty="0"/>
                    </a:p>
                  </a:txBody>
                  <a:tcPr/>
                </a:tc>
                <a:tc>
                  <a:txBody>
                    <a:bodyPr/>
                    <a:lstStyle/>
                    <a:p>
                      <a:r>
                        <a:rPr lang="en-US" dirty="0" smtClean="0"/>
                        <a:t>1600-800 = 800</a:t>
                      </a:r>
                    </a:p>
                    <a:p>
                      <a:r>
                        <a:rPr lang="en-US" dirty="0" smtClean="0"/>
                        <a:t>∆MPC</a:t>
                      </a:r>
                      <a:endParaRPr lang="en-US" dirty="0"/>
                    </a:p>
                  </a:txBody>
                  <a:tcPr/>
                </a:tc>
              </a:tr>
              <a:tr h="990600">
                <a:tc>
                  <a:txBody>
                    <a:bodyPr/>
                    <a:lstStyle/>
                    <a:p>
                      <a:r>
                        <a:rPr lang="en-US" dirty="0" smtClean="0"/>
                        <a:t>3000</a:t>
                      </a:r>
                      <a:endParaRPr lang="en-US" dirty="0"/>
                    </a:p>
                  </a:txBody>
                  <a:tcPr/>
                </a:tc>
                <a:tc>
                  <a:txBody>
                    <a:bodyPr/>
                    <a:lstStyle/>
                    <a:p>
                      <a:endParaRPr lang="en-US" dirty="0"/>
                    </a:p>
                  </a:txBody>
                  <a:tcPr/>
                </a:tc>
                <a:tc>
                  <a:txBody>
                    <a:bodyPr/>
                    <a:lstStyle/>
                    <a:p>
                      <a:r>
                        <a:rPr lang="en-US" dirty="0" smtClean="0"/>
                        <a:t>2400</a:t>
                      </a:r>
                      <a:endParaRPr lang="en-US" dirty="0"/>
                    </a:p>
                  </a:txBody>
                  <a:tcPr/>
                </a:tc>
                <a:tc>
                  <a:txBody>
                    <a:bodyPr/>
                    <a:lstStyle/>
                    <a:p>
                      <a:endParaRPr lang="en-US" dirty="0"/>
                    </a:p>
                  </a:txBody>
                  <a:tcPr/>
                </a:tc>
              </a:tr>
              <a:tr h="990600">
                <a:tc>
                  <a:txBody>
                    <a:bodyPr/>
                    <a:lstStyle/>
                    <a:p>
                      <a:r>
                        <a:rPr lang="en-US" dirty="0" smtClean="0"/>
                        <a:t>4000</a:t>
                      </a:r>
                      <a:endParaRPr lang="en-US" dirty="0"/>
                    </a:p>
                  </a:txBody>
                  <a:tcPr/>
                </a:tc>
                <a:tc>
                  <a:txBody>
                    <a:bodyPr/>
                    <a:lstStyle/>
                    <a:p>
                      <a:endParaRPr lang="en-US" dirty="0"/>
                    </a:p>
                  </a:txBody>
                  <a:tcPr/>
                </a:tc>
                <a:tc>
                  <a:txBody>
                    <a:bodyPr/>
                    <a:lstStyle/>
                    <a:p>
                      <a:r>
                        <a:rPr lang="en-US" dirty="0" smtClean="0"/>
                        <a:t>3200</a:t>
                      </a:r>
                      <a:endParaRPr lang="en-US" dirty="0"/>
                    </a:p>
                  </a:txBody>
                  <a:tcPr/>
                </a:tc>
                <a:tc>
                  <a:txBody>
                    <a:bodyPr/>
                    <a:lstStyle/>
                    <a:p>
                      <a:endParaRPr lang="en-US" dirty="0"/>
                    </a:p>
                  </a:txBody>
                  <a:tcPr/>
                </a:tc>
              </a:tr>
            </a:tbl>
          </a:graphicData>
        </a:graphic>
      </p:graphicFrame>
    </p:spTree>
    <p:extLst>
      <p:ext uri="{BB962C8B-B14F-4D97-AF65-F5344CB8AC3E}">
        <p14:creationId xmlns:p14="http://schemas.microsoft.com/office/powerpoint/2010/main" val="59133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8544" y="152400"/>
            <a:ext cx="9144001" cy="685800"/>
          </a:xfrm>
        </p:spPr>
        <p:txBody>
          <a:bodyPr/>
          <a:lstStyle/>
          <a:p>
            <a:r>
              <a:rPr lang="en-US" dirty="0" smtClean="0"/>
              <a:t>Multiplier</a:t>
            </a:r>
            <a:endParaRPr lang="en-US" dirty="0"/>
          </a:p>
        </p:txBody>
      </p:sp>
      <p:sp>
        <p:nvSpPr>
          <p:cNvPr id="3" name="Content Placeholder 2"/>
          <p:cNvSpPr>
            <a:spLocks noGrp="1"/>
          </p:cNvSpPr>
          <p:nvPr>
            <p:ph idx="1"/>
          </p:nvPr>
        </p:nvSpPr>
        <p:spPr>
          <a:xfrm>
            <a:off x="303212" y="838201"/>
            <a:ext cx="11734800" cy="5867400"/>
          </a:xfrm>
        </p:spPr>
        <p:txBody>
          <a:bodyPr>
            <a:normAutofit/>
          </a:bodyPr>
          <a:lstStyle/>
          <a:p>
            <a:r>
              <a:rPr lang="en-US" dirty="0" smtClean="0"/>
              <a:t>If the U.S. spends 80% of its income and saved 20% =  MPC = .8 and MPS = .2</a:t>
            </a:r>
            <a:endParaRPr lang="en-US" sz="2400" dirty="0" smtClean="0"/>
          </a:p>
          <a:p>
            <a:r>
              <a:rPr lang="en-US" dirty="0" smtClean="0"/>
              <a:t>Spending Multiplier</a:t>
            </a:r>
          </a:p>
          <a:p>
            <a:pPr lvl="1"/>
            <a:r>
              <a:rPr lang="en-US" sz="2400" dirty="0" smtClean="0"/>
              <a:t>How much the MPC or MPS affect the GDP</a:t>
            </a:r>
          </a:p>
          <a:p>
            <a:pPr lvl="1"/>
            <a:r>
              <a:rPr lang="en-US" sz="2400" dirty="0" smtClean="0"/>
              <a:t>Shows the ripple effect of changes in spending</a:t>
            </a:r>
          </a:p>
          <a:p>
            <a:pPr marL="231775" lvl="1" indent="0">
              <a:buNone/>
            </a:pPr>
            <a:endParaRPr lang="en-US" sz="2400" dirty="0" smtClean="0"/>
          </a:p>
          <a:p>
            <a:r>
              <a:rPr lang="en-US" dirty="0" smtClean="0"/>
              <a:t>1/(1-MPC)  or 1/MPS</a:t>
            </a:r>
          </a:p>
          <a:p>
            <a:pPr lvl="1"/>
            <a:r>
              <a:rPr lang="en-US" sz="2400" dirty="0" smtClean="0"/>
              <a:t>i.e. with above example:</a:t>
            </a:r>
          </a:p>
          <a:p>
            <a:pPr lvl="2"/>
            <a:r>
              <a:rPr lang="en-US" sz="2400" dirty="0" smtClean="0"/>
              <a:t>1/MPS = 1/.2 = 5</a:t>
            </a:r>
          </a:p>
          <a:p>
            <a:pPr lvl="3"/>
            <a:r>
              <a:rPr lang="en-US" sz="2400" dirty="0" smtClean="0"/>
              <a:t>Any change in spending would increase  the GDP by 5 times</a:t>
            </a:r>
          </a:p>
          <a:p>
            <a:pPr lvl="3"/>
            <a:r>
              <a:rPr lang="en-US" sz="2400" dirty="0" smtClean="0"/>
              <a:t>Doesn’t matter if the change comes from C, I or G spending</a:t>
            </a:r>
          </a:p>
          <a:p>
            <a:pPr lvl="3"/>
            <a:r>
              <a:rPr lang="en-US" sz="2400" dirty="0" smtClean="0"/>
              <a:t>If from taxes:</a:t>
            </a:r>
          </a:p>
          <a:p>
            <a:pPr lvl="4"/>
            <a:r>
              <a:rPr lang="en-US" sz="2400" dirty="0" smtClean="0"/>
              <a:t>-MPC/MPS  (negative because an increase in taxes reduces income which reduces consumption)</a:t>
            </a:r>
            <a:endParaRPr lang="en-US" sz="2400" dirty="0"/>
          </a:p>
        </p:txBody>
      </p:sp>
    </p:spTree>
    <p:extLst>
      <p:ext uri="{BB962C8B-B14F-4D97-AF65-F5344CB8AC3E}">
        <p14:creationId xmlns:p14="http://schemas.microsoft.com/office/powerpoint/2010/main" val="1196941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normAutofit/>
          </a:bodyPr>
          <a:lstStyle/>
          <a:p>
            <a:r>
              <a:rPr lang="en-US" dirty="0" smtClean="0"/>
              <a:t>Economics: the Dismal Science… based on assumptions…</a:t>
            </a:r>
            <a:endParaRPr lang="en-US" dirty="0"/>
          </a:p>
        </p:txBody>
      </p:sp>
      <p:sp>
        <p:nvSpPr>
          <p:cNvPr id="14" name="Content Placeholder 13"/>
          <p:cNvSpPr>
            <a:spLocks noGrp="1"/>
          </p:cNvSpPr>
          <p:nvPr>
            <p:ph idx="1"/>
          </p:nvPr>
        </p:nvSpPr>
        <p:spPr>
          <a:xfrm>
            <a:off x="1065212" y="1981200"/>
            <a:ext cx="10429792" cy="4114800"/>
          </a:xfrm>
        </p:spPr>
        <p:txBody>
          <a:bodyPr>
            <a:noAutofit/>
          </a:bodyPr>
          <a:lstStyle/>
          <a:p>
            <a:r>
              <a:rPr lang="en-US" sz="2800" dirty="0" smtClean="0"/>
              <a:t>Assume businesses pay no indirect (sales) taxes</a:t>
            </a:r>
          </a:p>
          <a:p>
            <a:r>
              <a:rPr lang="en-US" sz="2800" dirty="0" smtClean="0"/>
              <a:t>Assume businesses distribute all of their profits to shareholders</a:t>
            </a:r>
          </a:p>
          <a:p>
            <a:r>
              <a:rPr lang="en-US" sz="2800" dirty="0" smtClean="0"/>
              <a:t>Assume there is no depreciation (gross investment = net investment)</a:t>
            </a:r>
          </a:p>
          <a:p>
            <a:r>
              <a:rPr lang="en-US" sz="2800" dirty="0" smtClean="0"/>
              <a:t>Assume economy is closed (no trade)</a:t>
            </a:r>
            <a:endParaRPr lang="en-US" sz="2800" dirty="0"/>
          </a:p>
          <a:p>
            <a:r>
              <a:rPr lang="en-US" sz="2800" dirty="0" smtClean="0"/>
              <a:t>This all is the basis of Real Disposable Income (RDI for short)</a:t>
            </a:r>
          </a:p>
          <a:p>
            <a:r>
              <a:rPr lang="en-US" sz="2800" dirty="0" smtClean="0"/>
              <a:t>RDI = Real GDP – taxes (direct)</a:t>
            </a:r>
            <a:endParaRPr lang="en-US" sz="2800" dirty="0"/>
          </a:p>
        </p:txBody>
      </p:sp>
    </p:spTree>
    <p:extLst>
      <p:ext uri="{BB962C8B-B14F-4D97-AF65-F5344CB8AC3E}">
        <p14:creationId xmlns:p14="http://schemas.microsoft.com/office/powerpoint/2010/main" val="2139132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a multiplier?</a:t>
            </a:r>
            <a:endParaRPr lang="en-US" dirty="0"/>
          </a:p>
        </p:txBody>
      </p:sp>
      <p:sp>
        <p:nvSpPr>
          <p:cNvPr id="3" name="Content Placeholder 2"/>
          <p:cNvSpPr>
            <a:spLocks noGrp="1"/>
          </p:cNvSpPr>
          <p:nvPr>
            <p:ph idx="1"/>
          </p:nvPr>
        </p:nvSpPr>
        <p:spPr/>
        <p:txBody>
          <a:bodyPr/>
          <a:lstStyle/>
          <a:p>
            <a:r>
              <a:rPr lang="en-US" dirty="0" smtClean="0"/>
              <a:t>if you buy (consume) more pencils it has a ripple effect:</a:t>
            </a:r>
          </a:p>
          <a:p>
            <a:pPr lvl="1"/>
            <a:r>
              <a:rPr lang="en-US" dirty="0" smtClean="0"/>
              <a:t>The seller has to pay employees and overhead</a:t>
            </a:r>
          </a:p>
          <a:p>
            <a:pPr lvl="1"/>
            <a:r>
              <a:rPr lang="en-US" dirty="0" smtClean="0"/>
              <a:t>The company producing the pencils has to pay employees, overhead and suppliers</a:t>
            </a:r>
          </a:p>
          <a:p>
            <a:pPr lvl="1"/>
            <a:r>
              <a:rPr lang="en-US" dirty="0" smtClean="0"/>
              <a:t>Loans are paid by businesses</a:t>
            </a:r>
          </a:p>
          <a:p>
            <a:pPr lvl="1"/>
            <a:r>
              <a:rPr lang="en-US" dirty="0" smtClean="0"/>
              <a:t>Payments mean banks have more money to lend</a:t>
            </a:r>
          </a:p>
          <a:p>
            <a:pPr lvl="1"/>
            <a:r>
              <a:rPr lang="en-US" dirty="0" smtClean="0"/>
              <a:t>More business invest in more capital… to pay employees… who spend money…</a:t>
            </a:r>
          </a:p>
        </p:txBody>
      </p:sp>
    </p:spTree>
    <p:extLst>
      <p:ext uri="{BB962C8B-B14F-4D97-AF65-F5344CB8AC3E}">
        <p14:creationId xmlns:p14="http://schemas.microsoft.com/office/powerpoint/2010/main" val="207980159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Tax Multiplier</a:t>
            </a:r>
            <a:endParaRPr lang="en-US" dirty="0"/>
          </a:p>
        </p:txBody>
      </p:sp>
      <p:sp>
        <p:nvSpPr>
          <p:cNvPr id="3" name="Content Placeholder 2"/>
          <p:cNvSpPr>
            <a:spLocks noGrp="1"/>
          </p:cNvSpPr>
          <p:nvPr>
            <p:ph idx="1"/>
          </p:nvPr>
        </p:nvSpPr>
        <p:spPr/>
        <p:txBody>
          <a:bodyPr/>
          <a:lstStyle/>
          <a:p>
            <a:r>
              <a:rPr lang="en-US" dirty="0" smtClean="0"/>
              <a:t>Negative because taxes reduce income which reduces spending</a:t>
            </a:r>
          </a:p>
          <a:p>
            <a:r>
              <a:rPr lang="en-US" dirty="0" smtClean="0"/>
              <a:t>Tax Multiplier =  - MPC/MPS </a:t>
            </a:r>
          </a:p>
          <a:p>
            <a:pPr lvl="1"/>
            <a:r>
              <a:rPr lang="en-US" dirty="0" smtClean="0"/>
              <a:t>i.e. example before where MPS = .8 so MPC = .2 (since MPS + MPC = 1)</a:t>
            </a:r>
          </a:p>
          <a:p>
            <a:pPr lvl="1"/>
            <a:r>
              <a:rPr lang="en-US" dirty="0" smtClean="0"/>
              <a:t>-.8/.2 = -4</a:t>
            </a:r>
          </a:p>
          <a:p>
            <a:pPr lvl="1"/>
            <a:endParaRPr lang="en-US" dirty="0"/>
          </a:p>
          <a:p>
            <a:pPr lvl="1"/>
            <a:r>
              <a:rPr lang="en-US" dirty="0" smtClean="0"/>
              <a:t>So if the government raised taxes by $10B</a:t>
            </a:r>
          </a:p>
          <a:p>
            <a:pPr marL="231775" lvl="1" indent="0">
              <a:buNone/>
            </a:pPr>
            <a:r>
              <a:rPr lang="en-US" dirty="0"/>
              <a:t>	</a:t>
            </a:r>
            <a:r>
              <a:rPr lang="en-US" dirty="0" smtClean="0"/>
              <a:t>Calculate the change in GDP as a result of the increase in taxes = </a:t>
            </a:r>
          </a:p>
          <a:p>
            <a:pPr marL="231775" lvl="1" indent="0">
              <a:buNone/>
            </a:pPr>
            <a:r>
              <a:rPr lang="en-US" dirty="0"/>
              <a:t>	</a:t>
            </a:r>
            <a:r>
              <a:rPr lang="en-US" dirty="0" smtClean="0"/>
              <a:t>change (increase) in T (taxes)  X  tax multiplier</a:t>
            </a:r>
          </a:p>
          <a:p>
            <a:pPr marL="231775" lvl="1" indent="0">
              <a:buNone/>
            </a:pPr>
            <a:r>
              <a:rPr lang="en-US" dirty="0" smtClean="0"/>
              <a:t>$10B X -4 = decrease in GDP of $40B</a:t>
            </a:r>
          </a:p>
        </p:txBody>
      </p:sp>
    </p:spTree>
    <p:extLst>
      <p:ext uri="{BB962C8B-B14F-4D97-AF65-F5344CB8AC3E}">
        <p14:creationId xmlns:p14="http://schemas.microsoft.com/office/powerpoint/2010/main" val="20580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807" y="304800"/>
            <a:ext cx="10515602" cy="685800"/>
          </a:xfrm>
        </p:spPr>
        <p:txBody>
          <a:bodyPr>
            <a:normAutofit/>
          </a:bodyPr>
          <a:lstStyle/>
          <a:p>
            <a:r>
              <a:rPr lang="en-US" dirty="0" smtClean="0"/>
              <a:t>Keynes’s Balanced Budget Multiplier</a:t>
            </a:r>
            <a:endParaRPr lang="en-US" dirty="0"/>
          </a:p>
        </p:txBody>
      </p:sp>
      <p:sp>
        <p:nvSpPr>
          <p:cNvPr id="3" name="Content Placeholder 2"/>
          <p:cNvSpPr>
            <a:spLocks noGrp="1"/>
          </p:cNvSpPr>
          <p:nvPr>
            <p:ph idx="1"/>
          </p:nvPr>
        </p:nvSpPr>
        <p:spPr>
          <a:xfrm>
            <a:off x="608012" y="1143000"/>
            <a:ext cx="10739397" cy="5562600"/>
          </a:xfrm>
        </p:spPr>
        <p:txBody>
          <a:bodyPr>
            <a:normAutofit fontScale="92500" lnSpcReduction="20000"/>
          </a:bodyPr>
          <a:lstStyle/>
          <a:p>
            <a:r>
              <a:rPr lang="en-US" dirty="0" smtClean="0"/>
              <a:t>Considered G not a substitute for C, I, or X so rise or fall in G means rise or fall of AD line by the amount of the change</a:t>
            </a:r>
          </a:p>
          <a:p>
            <a:r>
              <a:rPr lang="en-US" dirty="0" smtClean="0"/>
              <a:t>Assumes price level is constant (Keynes focused on short run)</a:t>
            </a:r>
          </a:p>
          <a:p>
            <a:r>
              <a:rPr lang="en-US" dirty="0" smtClean="0"/>
              <a:t>Injection (Government spending or G) and leakage (taxes or T)</a:t>
            </a:r>
          </a:p>
          <a:p>
            <a:pPr marL="231775" lvl="1" indent="0">
              <a:buNone/>
            </a:pPr>
            <a:r>
              <a:rPr lang="en-US" dirty="0"/>
              <a:t>	</a:t>
            </a:r>
            <a:r>
              <a:rPr lang="en-US" dirty="0" smtClean="0"/>
              <a:t>Positive						Negative</a:t>
            </a:r>
            <a:endParaRPr lang="en-US" dirty="0"/>
          </a:p>
          <a:p>
            <a:pPr marL="231775" lvl="1" indent="0">
              <a:buNone/>
            </a:pPr>
            <a:r>
              <a:rPr lang="en-US" dirty="0" smtClean="0"/>
              <a:t>G up by $10B and T up by 10B and MPC = .8</a:t>
            </a:r>
          </a:p>
          <a:p>
            <a:pPr marL="231775" lvl="1" indent="0">
              <a:buNone/>
            </a:pPr>
            <a:r>
              <a:rPr lang="en-US" dirty="0"/>
              <a:t>	</a:t>
            </a:r>
            <a:r>
              <a:rPr lang="en-US" dirty="0" smtClean="0"/>
              <a:t>1. calculate spending multiplier for the change in G:   1/1-MPC = 1/1-.8 = 1/.2 = 5</a:t>
            </a:r>
          </a:p>
          <a:p>
            <a:pPr marL="231775" lvl="1" indent="0">
              <a:buNone/>
            </a:pPr>
            <a:endParaRPr lang="en-US" dirty="0"/>
          </a:p>
          <a:p>
            <a:pPr marL="231775" lvl="1" indent="0">
              <a:buNone/>
            </a:pPr>
            <a:r>
              <a:rPr lang="en-US" dirty="0" smtClean="0"/>
              <a:t>	2. Change in GDP caused by change in G = $10B  X 5 = $50B</a:t>
            </a:r>
          </a:p>
          <a:p>
            <a:pPr marL="231775" lvl="1" indent="0">
              <a:buNone/>
            </a:pPr>
            <a:endParaRPr lang="en-US" dirty="0"/>
          </a:p>
          <a:p>
            <a:pPr marL="231775" lvl="1" indent="0">
              <a:buNone/>
            </a:pPr>
            <a:r>
              <a:rPr lang="en-US" dirty="0"/>
              <a:t>	</a:t>
            </a:r>
            <a:r>
              <a:rPr lang="en-US" dirty="0" smtClean="0"/>
              <a:t>3. calculate the tax multiplier: -MPC/MPS = -.8/.2 = -4</a:t>
            </a:r>
          </a:p>
          <a:p>
            <a:pPr marL="231775" lvl="1" indent="0">
              <a:buNone/>
            </a:pPr>
            <a:endParaRPr lang="en-US" dirty="0"/>
          </a:p>
          <a:p>
            <a:pPr marL="231775" lvl="1" indent="0">
              <a:buNone/>
            </a:pPr>
            <a:r>
              <a:rPr lang="en-US" dirty="0" smtClean="0"/>
              <a:t>	4. change in GDP caused by change in T = $10B X -4 = -$40B</a:t>
            </a:r>
          </a:p>
          <a:p>
            <a:pPr marL="231775" lvl="1" indent="0">
              <a:buNone/>
            </a:pPr>
            <a:endParaRPr lang="en-US" dirty="0"/>
          </a:p>
          <a:p>
            <a:pPr marL="231775" lvl="1" indent="0">
              <a:buNone/>
            </a:pPr>
            <a:r>
              <a:rPr lang="en-US" dirty="0"/>
              <a:t>	</a:t>
            </a:r>
            <a:r>
              <a:rPr lang="en-US" dirty="0" smtClean="0"/>
              <a:t>5. G-T = Total impact of changes in G and T on GDP: $50B -$40B = + $10B added to GDP</a:t>
            </a:r>
          </a:p>
          <a:p>
            <a:pPr marL="231775" lvl="1" indent="0">
              <a:buNone/>
            </a:pPr>
            <a:endParaRPr lang="en-US" dirty="0" smtClean="0"/>
          </a:p>
          <a:p>
            <a:pPr marL="231775" lvl="1" indent="0">
              <a:buNone/>
            </a:pPr>
            <a:endParaRPr lang="en-US" dirty="0"/>
          </a:p>
        </p:txBody>
      </p:sp>
    </p:spTree>
    <p:extLst>
      <p:ext uri="{BB962C8B-B14F-4D97-AF65-F5344CB8AC3E}">
        <p14:creationId xmlns:p14="http://schemas.microsoft.com/office/powerpoint/2010/main" val="398271960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Sample problem using Balanced Budget Multiplier</a:t>
            </a:r>
            <a:endParaRPr lang="en-US" dirty="0"/>
          </a:p>
        </p:txBody>
      </p:sp>
      <p:sp>
        <p:nvSpPr>
          <p:cNvPr id="3" name="Content Placeholder 2"/>
          <p:cNvSpPr>
            <a:spLocks noGrp="1"/>
          </p:cNvSpPr>
          <p:nvPr>
            <p:ph idx="1"/>
          </p:nvPr>
        </p:nvSpPr>
        <p:spPr/>
        <p:txBody>
          <a:bodyPr>
            <a:normAutofit lnSpcReduction="10000"/>
          </a:bodyPr>
          <a:lstStyle/>
          <a:p>
            <a:r>
              <a:rPr lang="en-US" dirty="0" smtClean="0"/>
              <a:t>Government is spending up by $30B and taxes were raised by $30B</a:t>
            </a:r>
          </a:p>
          <a:p>
            <a:r>
              <a:rPr lang="en-US" dirty="0" smtClean="0"/>
              <a:t>MPC = .7  MPS = .3</a:t>
            </a:r>
          </a:p>
          <a:p>
            <a:r>
              <a:rPr lang="en-US" dirty="0" smtClean="0"/>
              <a:t>1/.3 = 3.3 = spending multiplier</a:t>
            </a:r>
          </a:p>
          <a:p>
            <a:r>
              <a:rPr lang="en-US" dirty="0" smtClean="0"/>
              <a:t>3.3 X $30B = $99B</a:t>
            </a:r>
          </a:p>
          <a:p>
            <a:r>
              <a:rPr lang="en-US" dirty="0" smtClean="0"/>
              <a:t>-.7/.3 = - 2.3 = tax multiplier</a:t>
            </a:r>
          </a:p>
          <a:p>
            <a:r>
              <a:rPr lang="en-US" dirty="0" smtClean="0"/>
              <a:t>-2.3 X $30B = - $69B</a:t>
            </a:r>
          </a:p>
          <a:p>
            <a:r>
              <a:rPr lang="en-US" dirty="0" smtClean="0"/>
              <a:t>99-69 = $30B difference to GDP </a:t>
            </a:r>
          </a:p>
          <a:p>
            <a:r>
              <a:rPr lang="en-US" dirty="0" smtClean="0"/>
              <a:t>Shift of AD upward</a:t>
            </a:r>
          </a:p>
          <a:p>
            <a:endParaRPr lang="en-US" dirty="0"/>
          </a:p>
        </p:txBody>
      </p:sp>
    </p:spTree>
    <p:extLst>
      <p:ext uri="{BB962C8B-B14F-4D97-AF65-F5344CB8AC3E}">
        <p14:creationId xmlns:p14="http://schemas.microsoft.com/office/powerpoint/2010/main" val="346961998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Shifts in Consumption Function	</a:t>
            </a:r>
            <a:endParaRPr lang="en-US" dirty="0"/>
          </a:p>
        </p:txBody>
      </p:sp>
      <p:sp>
        <p:nvSpPr>
          <p:cNvPr id="3" name="Content Placeholder 2"/>
          <p:cNvSpPr>
            <a:spLocks noGrp="1"/>
          </p:cNvSpPr>
          <p:nvPr>
            <p:ph idx="1"/>
          </p:nvPr>
        </p:nvSpPr>
        <p:spPr/>
        <p:txBody>
          <a:bodyPr>
            <a:normAutofit/>
          </a:bodyPr>
          <a:lstStyle/>
          <a:p>
            <a:r>
              <a:rPr lang="en-US" sz="2800" dirty="0" smtClean="0"/>
              <a:t>Any economic variable besides RDI</a:t>
            </a:r>
          </a:p>
          <a:p>
            <a:r>
              <a:rPr lang="en-US" sz="2800" dirty="0" smtClean="0"/>
              <a:t>i.e. Real Household Net Wealth (after debts are subtracted):</a:t>
            </a:r>
          </a:p>
          <a:p>
            <a:pPr lvl="1"/>
            <a:r>
              <a:rPr lang="en-US" sz="2800" dirty="0" smtClean="0"/>
              <a:t>Goes up, line shifts up</a:t>
            </a:r>
          </a:p>
          <a:p>
            <a:pPr lvl="1"/>
            <a:r>
              <a:rPr lang="en-US" sz="2800" dirty="0" smtClean="0"/>
              <a:t>Goes down, line shifts </a:t>
            </a:r>
            <a:r>
              <a:rPr lang="en-US" sz="2800" dirty="0" smtClean="0"/>
              <a:t>down</a:t>
            </a:r>
          </a:p>
          <a:p>
            <a:pPr lvl="1"/>
            <a:endParaRPr lang="en-US" sz="2800" dirty="0" smtClean="0"/>
          </a:p>
          <a:p>
            <a:pPr marL="231775" lvl="1" indent="0">
              <a:buNone/>
            </a:pPr>
            <a:endParaRPr lang="en-US" sz="2800" dirty="0"/>
          </a:p>
        </p:txBody>
      </p:sp>
    </p:spTree>
    <p:extLst>
      <p:ext uri="{BB962C8B-B14F-4D97-AF65-F5344CB8AC3E}">
        <p14:creationId xmlns:p14="http://schemas.microsoft.com/office/powerpoint/2010/main" val="3941631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1979612" y="1524000"/>
            <a:ext cx="0" cy="3886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1979612" y="5410200"/>
            <a:ext cx="4572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1979612" y="1828800"/>
            <a:ext cx="3810000" cy="3581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1979612" y="2514600"/>
            <a:ext cx="5257800" cy="1752600"/>
          </a:xfrm>
          <a:prstGeom prst="straightConnector1">
            <a:avLst/>
          </a:prstGeom>
          <a:ln>
            <a:tailEnd type="triangle"/>
          </a:ln>
        </p:spPr>
        <p:style>
          <a:lnRef idx="1">
            <a:schemeClr val="accent5"/>
          </a:lnRef>
          <a:fillRef idx="0">
            <a:schemeClr val="accent5"/>
          </a:fillRef>
          <a:effectRef idx="0">
            <a:schemeClr val="accent5"/>
          </a:effectRef>
          <a:fontRef idx="minor">
            <a:schemeClr val="tx1"/>
          </a:fontRef>
        </p:style>
      </p:cxnSp>
      <p:cxnSp>
        <p:nvCxnSpPr>
          <p:cNvPr id="13" name="Straight Arrow Connector 12"/>
          <p:cNvCxnSpPr/>
          <p:nvPr/>
        </p:nvCxnSpPr>
        <p:spPr>
          <a:xfrm flipV="1">
            <a:off x="1979612" y="1828800"/>
            <a:ext cx="4724400" cy="152400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14" name="5-Point Star 13"/>
          <p:cNvSpPr/>
          <p:nvPr/>
        </p:nvSpPr>
        <p:spPr>
          <a:xfrm>
            <a:off x="5180012" y="2209800"/>
            <a:ext cx="228600" cy="152400"/>
          </a:xfrm>
          <a:prstGeom prst="star5">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5" name="5-Point Star 14"/>
          <p:cNvSpPr/>
          <p:nvPr/>
        </p:nvSpPr>
        <p:spPr>
          <a:xfrm>
            <a:off x="3712652" y="3581400"/>
            <a:ext cx="228600" cy="152400"/>
          </a:xfrm>
          <a:prstGeom prst="star5">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cxnSp>
        <p:nvCxnSpPr>
          <p:cNvPr id="17" name="Straight Connector 16"/>
          <p:cNvCxnSpPr>
            <a:stCxn id="15" idx="0"/>
          </p:cNvCxnSpPr>
          <p:nvPr/>
        </p:nvCxnSpPr>
        <p:spPr>
          <a:xfrm>
            <a:off x="3826952" y="3581400"/>
            <a:ext cx="0" cy="2057400"/>
          </a:xfrm>
          <a:prstGeom prst="line">
            <a:avLst/>
          </a:prstGeom>
          <a:ln w="28575">
            <a:solidFill>
              <a:schemeClr val="accent5">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14" idx="0"/>
          </p:cNvCxnSpPr>
          <p:nvPr/>
        </p:nvCxnSpPr>
        <p:spPr>
          <a:xfrm>
            <a:off x="5294312" y="2209800"/>
            <a:ext cx="0" cy="3276600"/>
          </a:xfrm>
          <a:prstGeom prst="line">
            <a:avLst/>
          </a:prstGeom>
          <a:ln w="28575">
            <a:solidFill>
              <a:srgbClr val="00B050"/>
            </a:solidFill>
            <a:prstDash val="sysDash"/>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V="1">
            <a:off x="7770812" y="1676400"/>
            <a:ext cx="0" cy="8382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4037012" y="4495800"/>
            <a:ext cx="8382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3579812" y="496669"/>
            <a:ext cx="7010400" cy="646331"/>
          </a:xfrm>
          <a:prstGeom prst="rect">
            <a:avLst/>
          </a:prstGeom>
          <a:noFill/>
        </p:spPr>
        <p:txBody>
          <a:bodyPr wrap="square" rtlCol="0">
            <a:spAutoFit/>
          </a:bodyPr>
          <a:lstStyle/>
          <a:p>
            <a:r>
              <a:rPr lang="en-US" dirty="0" smtClean="0"/>
              <a:t>Keynes: Increased Government Spending means shift in Y (Real GDP) to the right, so the equilibrium  goes up </a:t>
            </a:r>
            <a:endParaRPr lang="en-US" dirty="0"/>
          </a:p>
        </p:txBody>
      </p:sp>
      <p:sp>
        <p:nvSpPr>
          <p:cNvPr id="27" name="Arc 26"/>
          <p:cNvSpPr/>
          <p:nvPr/>
        </p:nvSpPr>
        <p:spPr>
          <a:xfrm>
            <a:off x="2065082" y="4953000"/>
            <a:ext cx="914400" cy="914400"/>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TextBox 27"/>
          <p:cNvSpPr txBox="1"/>
          <p:nvPr/>
        </p:nvSpPr>
        <p:spPr>
          <a:xfrm>
            <a:off x="2436812" y="5105400"/>
            <a:ext cx="762000" cy="369332"/>
          </a:xfrm>
          <a:prstGeom prst="rect">
            <a:avLst/>
          </a:prstGeom>
          <a:noFill/>
        </p:spPr>
        <p:txBody>
          <a:bodyPr wrap="square" rtlCol="0">
            <a:spAutoFit/>
          </a:bodyPr>
          <a:lstStyle/>
          <a:p>
            <a:r>
              <a:rPr lang="en-US" dirty="0" smtClean="0"/>
              <a:t>45º</a:t>
            </a:r>
            <a:endParaRPr lang="en-US" dirty="0"/>
          </a:p>
        </p:txBody>
      </p:sp>
      <p:sp>
        <p:nvSpPr>
          <p:cNvPr id="29" name="TextBox 28"/>
          <p:cNvSpPr txBox="1"/>
          <p:nvPr/>
        </p:nvSpPr>
        <p:spPr>
          <a:xfrm>
            <a:off x="3712652" y="2113473"/>
            <a:ext cx="1295400" cy="369332"/>
          </a:xfrm>
          <a:prstGeom prst="rect">
            <a:avLst/>
          </a:prstGeom>
          <a:noFill/>
        </p:spPr>
        <p:txBody>
          <a:bodyPr wrap="square" rtlCol="0">
            <a:spAutoFit/>
          </a:bodyPr>
          <a:lstStyle/>
          <a:p>
            <a:r>
              <a:rPr lang="en-US" dirty="0" smtClean="0"/>
              <a:t>C+I+G1+X</a:t>
            </a:r>
            <a:endParaRPr lang="en-US" dirty="0"/>
          </a:p>
        </p:txBody>
      </p:sp>
      <p:sp>
        <p:nvSpPr>
          <p:cNvPr id="30" name="TextBox 29"/>
          <p:cNvSpPr txBox="1"/>
          <p:nvPr/>
        </p:nvSpPr>
        <p:spPr>
          <a:xfrm>
            <a:off x="2569653" y="3467100"/>
            <a:ext cx="1142999" cy="369332"/>
          </a:xfrm>
          <a:prstGeom prst="rect">
            <a:avLst/>
          </a:prstGeom>
          <a:noFill/>
        </p:spPr>
        <p:txBody>
          <a:bodyPr wrap="square" rtlCol="0">
            <a:spAutoFit/>
          </a:bodyPr>
          <a:lstStyle/>
          <a:p>
            <a:r>
              <a:rPr lang="en-US" dirty="0" smtClean="0"/>
              <a:t>C+I+G+X</a:t>
            </a:r>
            <a:endParaRPr lang="en-US" dirty="0"/>
          </a:p>
        </p:txBody>
      </p:sp>
      <p:sp>
        <p:nvSpPr>
          <p:cNvPr id="31" name="TextBox 30"/>
          <p:cNvSpPr txBox="1"/>
          <p:nvPr/>
        </p:nvSpPr>
        <p:spPr>
          <a:xfrm>
            <a:off x="3905158" y="5441995"/>
            <a:ext cx="324360" cy="369332"/>
          </a:xfrm>
          <a:prstGeom prst="rect">
            <a:avLst/>
          </a:prstGeom>
          <a:noFill/>
        </p:spPr>
        <p:txBody>
          <a:bodyPr wrap="square" rtlCol="0">
            <a:spAutoFit/>
          </a:bodyPr>
          <a:lstStyle/>
          <a:p>
            <a:r>
              <a:rPr lang="en-US" dirty="0" smtClean="0"/>
              <a:t>Y</a:t>
            </a:r>
            <a:endParaRPr lang="en-US" dirty="0"/>
          </a:p>
        </p:txBody>
      </p:sp>
      <p:sp>
        <p:nvSpPr>
          <p:cNvPr id="32" name="TextBox 31"/>
          <p:cNvSpPr txBox="1"/>
          <p:nvPr/>
        </p:nvSpPr>
        <p:spPr>
          <a:xfrm>
            <a:off x="5502367" y="5425544"/>
            <a:ext cx="533400" cy="369332"/>
          </a:xfrm>
          <a:prstGeom prst="rect">
            <a:avLst/>
          </a:prstGeom>
          <a:noFill/>
        </p:spPr>
        <p:txBody>
          <a:bodyPr wrap="square" rtlCol="0">
            <a:spAutoFit/>
          </a:bodyPr>
          <a:lstStyle/>
          <a:p>
            <a:r>
              <a:rPr lang="en-US" dirty="0" smtClean="0"/>
              <a:t>Y1</a:t>
            </a:r>
            <a:endParaRPr lang="en-US" dirty="0"/>
          </a:p>
        </p:txBody>
      </p:sp>
      <p:sp>
        <p:nvSpPr>
          <p:cNvPr id="33" name="TextBox 32"/>
          <p:cNvSpPr txBox="1"/>
          <p:nvPr/>
        </p:nvSpPr>
        <p:spPr>
          <a:xfrm>
            <a:off x="132273" y="2819400"/>
            <a:ext cx="1769134" cy="923330"/>
          </a:xfrm>
          <a:prstGeom prst="rect">
            <a:avLst/>
          </a:prstGeom>
          <a:noFill/>
        </p:spPr>
        <p:txBody>
          <a:bodyPr wrap="square" rtlCol="0">
            <a:spAutoFit/>
          </a:bodyPr>
          <a:lstStyle/>
          <a:p>
            <a:r>
              <a:rPr lang="en-US" dirty="0" smtClean="0"/>
              <a:t>Real C, I, G, X per year or REAL EXPENDITURES</a:t>
            </a:r>
            <a:endParaRPr lang="en-US" dirty="0"/>
          </a:p>
        </p:txBody>
      </p:sp>
      <p:sp>
        <p:nvSpPr>
          <p:cNvPr id="34" name="TextBox 33"/>
          <p:cNvSpPr txBox="1"/>
          <p:nvPr/>
        </p:nvSpPr>
        <p:spPr>
          <a:xfrm>
            <a:off x="3351212" y="5811327"/>
            <a:ext cx="2151154" cy="369332"/>
          </a:xfrm>
          <a:prstGeom prst="rect">
            <a:avLst/>
          </a:prstGeom>
          <a:noFill/>
        </p:spPr>
        <p:txBody>
          <a:bodyPr wrap="square" rtlCol="0">
            <a:spAutoFit/>
          </a:bodyPr>
          <a:lstStyle/>
          <a:p>
            <a:r>
              <a:rPr lang="en-US" dirty="0" smtClean="0"/>
              <a:t>Real GDP/</a:t>
            </a:r>
            <a:r>
              <a:rPr lang="en-US" dirty="0" err="1" smtClean="0"/>
              <a:t>yr</a:t>
            </a:r>
            <a:endParaRPr lang="en-US" dirty="0"/>
          </a:p>
        </p:txBody>
      </p:sp>
      <p:sp>
        <p:nvSpPr>
          <p:cNvPr id="35" name="TextBox 34"/>
          <p:cNvSpPr txBox="1"/>
          <p:nvPr/>
        </p:nvSpPr>
        <p:spPr>
          <a:xfrm>
            <a:off x="7542212" y="3352800"/>
            <a:ext cx="3733800" cy="1754326"/>
          </a:xfrm>
          <a:prstGeom prst="rect">
            <a:avLst/>
          </a:prstGeom>
          <a:noFill/>
        </p:spPr>
        <p:txBody>
          <a:bodyPr wrap="square" rtlCol="0">
            <a:spAutoFit/>
          </a:bodyPr>
          <a:lstStyle/>
          <a:p>
            <a:r>
              <a:rPr lang="en-US" dirty="0" smtClean="0"/>
              <a:t>At any intersect, real planned spending = real GDP</a:t>
            </a:r>
          </a:p>
          <a:p>
            <a:endParaRPr lang="en-US" dirty="0"/>
          </a:p>
          <a:p>
            <a:r>
              <a:rPr lang="en-US" dirty="0" smtClean="0"/>
              <a:t>Slope of AD (consumption function) is upward because consumption depends on GDP</a:t>
            </a:r>
            <a:endParaRPr lang="en-US" dirty="0"/>
          </a:p>
        </p:txBody>
      </p:sp>
    </p:spTree>
    <p:extLst>
      <p:ext uri="{BB962C8B-B14F-4D97-AF65-F5344CB8AC3E}">
        <p14:creationId xmlns:p14="http://schemas.microsoft.com/office/powerpoint/2010/main" val="218281935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Equilibrium</a:t>
            </a:r>
            <a:endParaRPr lang="en-US" dirty="0"/>
          </a:p>
        </p:txBody>
      </p:sp>
      <p:sp>
        <p:nvSpPr>
          <p:cNvPr id="3" name="Content Placeholder 2"/>
          <p:cNvSpPr>
            <a:spLocks noGrp="1"/>
          </p:cNvSpPr>
          <p:nvPr>
            <p:ph idx="1"/>
          </p:nvPr>
        </p:nvSpPr>
        <p:spPr/>
        <p:txBody>
          <a:bodyPr>
            <a:normAutofit/>
          </a:bodyPr>
          <a:lstStyle/>
          <a:p>
            <a:r>
              <a:rPr lang="en-US" sz="3200" dirty="0" smtClean="0"/>
              <a:t>Real Disposable Income = Real GDP – Real Net Taxes</a:t>
            </a:r>
          </a:p>
          <a:p>
            <a:pPr lvl="1"/>
            <a:r>
              <a:rPr lang="en-US" sz="3200" dirty="0" smtClean="0"/>
              <a:t>(Real Net Taxes = Taxes – Transfer Payments)</a:t>
            </a:r>
          </a:p>
          <a:p>
            <a:pPr lvl="2"/>
            <a:r>
              <a:rPr lang="en-US" sz="3200" dirty="0" smtClean="0"/>
              <a:t>Account for about 14- 21% of the GDP</a:t>
            </a:r>
          </a:p>
          <a:p>
            <a:pPr lvl="2"/>
            <a:endParaRPr lang="en-US" sz="3200" dirty="0"/>
          </a:p>
          <a:p>
            <a:pPr marL="463550" lvl="2" indent="0">
              <a:buNone/>
            </a:pPr>
            <a:r>
              <a:rPr lang="en-US" sz="3200" dirty="0" smtClean="0"/>
              <a:t>Disposable Income (on average) = 82% of the GDP</a:t>
            </a:r>
            <a:endParaRPr lang="en-US" sz="3200" dirty="0"/>
          </a:p>
        </p:txBody>
      </p:sp>
    </p:spTree>
    <p:extLst>
      <p:ext uri="{BB962C8B-B14F-4D97-AF65-F5344CB8AC3E}">
        <p14:creationId xmlns:p14="http://schemas.microsoft.com/office/powerpoint/2010/main" val="1508188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2412" y="228600"/>
            <a:ext cx="9144001" cy="609600"/>
          </a:xfrm>
        </p:spPr>
        <p:txBody>
          <a:bodyPr/>
          <a:lstStyle/>
          <a:p>
            <a:r>
              <a:rPr lang="en-US" dirty="0" smtClean="0"/>
              <a:t>Equilibrium Continued	</a:t>
            </a:r>
            <a:endParaRPr lang="en-US" dirty="0"/>
          </a:p>
        </p:txBody>
      </p:sp>
      <p:sp>
        <p:nvSpPr>
          <p:cNvPr id="3" name="Content Placeholder 2"/>
          <p:cNvSpPr>
            <a:spLocks noGrp="1"/>
          </p:cNvSpPr>
          <p:nvPr>
            <p:ph idx="1"/>
          </p:nvPr>
        </p:nvSpPr>
        <p:spPr>
          <a:xfrm>
            <a:off x="760412" y="914400"/>
            <a:ext cx="10201834" cy="5334000"/>
          </a:xfrm>
        </p:spPr>
        <p:txBody>
          <a:bodyPr>
            <a:noAutofit/>
          </a:bodyPr>
          <a:lstStyle/>
          <a:p>
            <a:r>
              <a:rPr lang="en-US" sz="2800" dirty="0" smtClean="0"/>
              <a:t>Consumption as function of GDP</a:t>
            </a:r>
          </a:p>
          <a:p>
            <a:pPr lvl="1"/>
            <a:r>
              <a:rPr lang="en-US" sz="2800" dirty="0" smtClean="0"/>
              <a:t>Assumption that RDI differs from Real GDP by same amount each year</a:t>
            </a:r>
          </a:p>
          <a:p>
            <a:pPr lvl="1"/>
            <a:endParaRPr lang="en-US" sz="2800" dirty="0"/>
          </a:p>
          <a:p>
            <a:pPr lvl="1"/>
            <a:r>
              <a:rPr lang="en-US" sz="2800" dirty="0" smtClean="0"/>
              <a:t>Intersect with 45° is where real consumption expenditures equal real GDP</a:t>
            </a:r>
          </a:p>
          <a:p>
            <a:pPr lvl="2"/>
            <a:r>
              <a:rPr lang="en-US" sz="2800" dirty="0" smtClean="0"/>
              <a:t>C = Y</a:t>
            </a:r>
          </a:p>
          <a:p>
            <a:pPr lvl="2"/>
            <a:endParaRPr lang="en-US" sz="2800" dirty="0"/>
          </a:p>
          <a:p>
            <a:r>
              <a:rPr lang="en-US" sz="2800" dirty="0" smtClean="0"/>
              <a:t>Investment Function</a:t>
            </a:r>
          </a:p>
          <a:p>
            <a:pPr lvl="1"/>
            <a:r>
              <a:rPr lang="en-US" sz="2800" dirty="0" smtClean="0"/>
              <a:t>I + C called consumption and investment line</a:t>
            </a:r>
          </a:p>
          <a:p>
            <a:pPr lvl="1"/>
            <a:r>
              <a:rPr lang="en-US" sz="2800" dirty="0" smtClean="0"/>
              <a:t>Intersect at 45° where expenditures (C + I) = real GDP  </a:t>
            </a:r>
          </a:p>
          <a:p>
            <a:pPr lvl="2"/>
            <a:r>
              <a:rPr lang="en-US" sz="2800" dirty="0" smtClean="0"/>
              <a:t>C + I = Y</a:t>
            </a:r>
            <a:endParaRPr lang="en-US" sz="2800" dirty="0"/>
          </a:p>
        </p:txBody>
      </p:sp>
    </p:spTree>
    <p:extLst>
      <p:ext uri="{BB962C8B-B14F-4D97-AF65-F5344CB8AC3E}">
        <p14:creationId xmlns:p14="http://schemas.microsoft.com/office/powerpoint/2010/main" val="252562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98610" y="228600"/>
            <a:ext cx="9144001" cy="609600"/>
          </a:xfrm>
        </p:spPr>
        <p:txBody>
          <a:bodyPr/>
          <a:lstStyle/>
          <a:p>
            <a:r>
              <a:rPr lang="en-US" dirty="0" smtClean="0"/>
              <a:t>The economy on a bigger scale</a:t>
            </a:r>
            <a:endParaRPr lang="en-US" dirty="0"/>
          </a:p>
        </p:txBody>
      </p:sp>
      <p:sp>
        <p:nvSpPr>
          <p:cNvPr id="3" name="Content Placeholder 2"/>
          <p:cNvSpPr>
            <a:spLocks noGrp="1"/>
          </p:cNvSpPr>
          <p:nvPr>
            <p:ph idx="1"/>
          </p:nvPr>
        </p:nvSpPr>
        <p:spPr>
          <a:xfrm>
            <a:off x="303212" y="990600"/>
            <a:ext cx="11658599" cy="5715001"/>
          </a:xfrm>
        </p:spPr>
        <p:txBody>
          <a:bodyPr>
            <a:normAutofit/>
          </a:bodyPr>
          <a:lstStyle/>
          <a:p>
            <a:r>
              <a:rPr lang="en-US" sz="2800" dirty="0" smtClean="0"/>
              <a:t>Investment:</a:t>
            </a:r>
          </a:p>
          <a:p>
            <a:pPr lvl="1"/>
            <a:r>
              <a:rPr lang="en-US" sz="2800" dirty="0"/>
              <a:t>Flow</a:t>
            </a:r>
          </a:p>
          <a:p>
            <a:pPr lvl="1"/>
            <a:r>
              <a:rPr lang="en-US" sz="2800" dirty="0"/>
              <a:t>Definition (in Economics): used to produce goods and services in the future; capital goods (fixed investment, non-consumable); inventory </a:t>
            </a:r>
            <a:r>
              <a:rPr lang="en-US" sz="2800" dirty="0" smtClean="0"/>
              <a:t>investment</a:t>
            </a:r>
          </a:p>
          <a:p>
            <a:pPr lvl="1"/>
            <a:r>
              <a:rPr lang="en-US" sz="2800" dirty="0" smtClean="0"/>
              <a:t>Planned Investment Function:</a:t>
            </a:r>
          </a:p>
          <a:p>
            <a:pPr lvl="2"/>
            <a:r>
              <a:rPr lang="en-US" sz="2800" dirty="0" smtClean="0"/>
              <a:t>Only profitable if opportunity cost &lt; return</a:t>
            </a:r>
          </a:p>
          <a:p>
            <a:pPr lvl="2"/>
            <a:r>
              <a:rPr lang="en-US" sz="2800" dirty="0" smtClean="0"/>
              <a:t>Market interest rate determines amount of investment</a:t>
            </a:r>
          </a:p>
          <a:p>
            <a:pPr lvl="3"/>
            <a:r>
              <a:rPr lang="en-US" sz="2800" dirty="0" smtClean="0"/>
              <a:t>Rate is down = planned investment up</a:t>
            </a:r>
          </a:p>
          <a:p>
            <a:pPr lvl="2"/>
            <a:r>
              <a:rPr lang="en-US" sz="2800" dirty="0" smtClean="0"/>
              <a:t>Investment Function shows the inverse relationship between interest rate and value of planned real investment</a:t>
            </a:r>
          </a:p>
          <a:p>
            <a:pPr lvl="2"/>
            <a:r>
              <a:rPr lang="en-US" sz="2800" dirty="0" smtClean="0"/>
              <a:t>Shifts: non-interest rate variables</a:t>
            </a:r>
          </a:p>
          <a:p>
            <a:pPr lvl="3"/>
            <a:r>
              <a:rPr lang="en-US" sz="2800" dirty="0" smtClean="0"/>
              <a:t>i.e. business expenses, technology, taxes </a:t>
            </a:r>
            <a:endParaRPr lang="en-US" sz="2800" dirty="0"/>
          </a:p>
          <a:p>
            <a:endParaRPr lang="en-US" dirty="0"/>
          </a:p>
        </p:txBody>
      </p:sp>
    </p:spTree>
    <p:extLst>
      <p:ext uri="{BB962C8B-B14F-4D97-AF65-F5344CB8AC3E}">
        <p14:creationId xmlns:p14="http://schemas.microsoft.com/office/powerpoint/2010/main" val="881865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http://edwardmcphail.com/intromacro/lecture9.1/Image34.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7612" y="838200"/>
            <a:ext cx="9658858" cy="5334000"/>
          </a:xfrm>
          <a:prstGeom prst="rect">
            <a:avLst/>
          </a:prstGeom>
          <a:noFill/>
          <a:effectLst>
            <a:glow rad="228600">
              <a:schemeClr val="accent1">
                <a:satMod val="175000"/>
                <a:alpha val="40000"/>
              </a:schemeClr>
            </a:glow>
            <a:outerShdw blurRad="50800" dist="50800" dir="5400000" algn="ctr" rotWithShape="0">
              <a:schemeClr val="tx2">
                <a:lumMod val="50000"/>
              </a:scheme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5484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normAutofit/>
          </a:bodyPr>
          <a:lstStyle/>
          <a:p>
            <a:r>
              <a:rPr lang="en-US" sz="4000" dirty="0" smtClean="0"/>
              <a:t>Can only consume or save</a:t>
            </a:r>
            <a:endParaRPr lang="en-US" sz="4000" dirty="0"/>
          </a:p>
        </p:txBody>
      </p:sp>
      <p:sp>
        <p:nvSpPr>
          <p:cNvPr id="2" name="Content Placeholder 1"/>
          <p:cNvSpPr>
            <a:spLocks noGrp="1"/>
          </p:cNvSpPr>
          <p:nvPr>
            <p:ph idx="1"/>
          </p:nvPr>
        </p:nvSpPr>
        <p:spPr/>
        <p:txBody>
          <a:bodyPr>
            <a:normAutofit/>
          </a:bodyPr>
          <a:lstStyle/>
          <a:p>
            <a:r>
              <a:rPr lang="en-US" sz="3600" dirty="0" smtClean="0"/>
              <a:t>Option of 2 things you can do with $1 of RDI:</a:t>
            </a:r>
          </a:p>
          <a:p>
            <a:pPr marL="231775" lvl="1" indent="0">
              <a:buNone/>
            </a:pPr>
            <a:endParaRPr lang="en-US" sz="3200" dirty="0" smtClean="0"/>
          </a:p>
          <a:p>
            <a:pPr lvl="1"/>
            <a:r>
              <a:rPr lang="en-US" sz="3600" dirty="0" smtClean="0"/>
              <a:t>Consume now</a:t>
            </a:r>
          </a:p>
          <a:p>
            <a:pPr marL="231775" lvl="1" indent="0">
              <a:buNone/>
            </a:pPr>
            <a:endParaRPr lang="en-US" sz="3600" dirty="0" smtClean="0"/>
          </a:p>
          <a:p>
            <a:pPr lvl="1"/>
            <a:r>
              <a:rPr lang="en-US" sz="3600" dirty="0" smtClean="0"/>
              <a:t>Save to consume later</a:t>
            </a:r>
            <a:endParaRPr lang="en-US" sz="3600" dirty="0"/>
          </a:p>
        </p:txBody>
      </p:sp>
    </p:spTree>
    <p:extLst>
      <p:ext uri="{BB962C8B-B14F-4D97-AF65-F5344CB8AC3E}">
        <p14:creationId xmlns:p14="http://schemas.microsoft.com/office/powerpoint/2010/main" val="3106206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cares?</a:t>
            </a:r>
            <a:endParaRPr lang="en-US" dirty="0"/>
          </a:p>
        </p:txBody>
      </p:sp>
      <p:sp>
        <p:nvSpPr>
          <p:cNvPr id="3" name="Content Placeholder 2"/>
          <p:cNvSpPr>
            <a:spLocks noGrp="1"/>
          </p:cNvSpPr>
          <p:nvPr>
            <p:ph idx="1"/>
          </p:nvPr>
        </p:nvSpPr>
        <p:spPr/>
        <p:txBody>
          <a:bodyPr>
            <a:normAutofit lnSpcReduction="10000"/>
          </a:bodyPr>
          <a:lstStyle/>
          <a:p>
            <a:r>
              <a:rPr lang="en-US" dirty="0" smtClean="0"/>
              <a:t>The government uses GDP, CPI, and things like number of building permits filed as LEADING INDICATORS for tracking the health of the economy.</a:t>
            </a:r>
          </a:p>
          <a:p>
            <a:r>
              <a:rPr lang="en-US" dirty="0" smtClean="0"/>
              <a:t>They use unemployment as well, but this is a LAGGING INDICATOR because of the long-term measurements (how long people are unemployed, how soon they find jobs and the figures change)</a:t>
            </a:r>
          </a:p>
          <a:p>
            <a:r>
              <a:rPr lang="en-US" dirty="0" smtClean="0"/>
              <a:t>COINCIDENTAL INDICATORS show things like how many employees are on payrolls or personal incomes</a:t>
            </a:r>
          </a:p>
          <a:p>
            <a:r>
              <a:rPr lang="en-US" dirty="0" smtClean="0"/>
              <a:t>Changes in these things are measured and applied to show trends.  We can’t predict the future, but we can use the past as a guide (marginal changes over time)</a:t>
            </a:r>
          </a:p>
          <a:p>
            <a:endParaRPr lang="en-US" dirty="0"/>
          </a:p>
        </p:txBody>
      </p:sp>
    </p:spTree>
    <p:extLst>
      <p:ext uri="{BB962C8B-B14F-4D97-AF65-F5344CB8AC3E}">
        <p14:creationId xmlns:p14="http://schemas.microsoft.com/office/powerpoint/2010/main" val="288396693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What is consumption?</a:t>
            </a:r>
            <a:endParaRPr lang="en-US" sz="4000" dirty="0"/>
          </a:p>
        </p:txBody>
      </p:sp>
      <p:sp>
        <p:nvSpPr>
          <p:cNvPr id="3" name="Content Placeholder 2"/>
          <p:cNvSpPr>
            <a:spLocks noGrp="1"/>
          </p:cNvSpPr>
          <p:nvPr>
            <p:ph idx="1"/>
          </p:nvPr>
        </p:nvSpPr>
        <p:spPr/>
        <p:txBody>
          <a:bodyPr>
            <a:normAutofit/>
          </a:bodyPr>
          <a:lstStyle/>
          <a:p>
            <a:r>
              <a:rPr lang="en-US" sz="3600" dirty="0" smtClean="0"/>
              <a:t>Using Income for purchasing consumption goods</a:t>
            </a:r>
          </a:p>
          <a:p>
            <a:r>
              <a:rPr lang="en-US" sz="3600" dirty="0" smtClean="0"/>
              <a:t>Consumption Goods:  household immediate goods/services </a:t>
            </a:r>
          </a:p>
        </p:txBody>
      </p:sp>
    </p:spTree>
    <p:extLst>
      <p:ext uri="{BB962C8B-B14F-4D97-AF65-F5344CB8AC3E}">
        <p14:creationId xmlns:p14="http://schemas.microsoft.com/office/powerpoint/2010/main" val="4206988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534262" y="304800"/>
            <a:ext cx="9144001" cy="838200"/>
          </a:xfrm>
        </p:spPr>
        <p:txBody>
          <a:bodyPr/>
          <a:lstStyle/>
          <a:p>
            <a:r>
              <a:rPr lang="en-US" sz="4000" dirty="0" smtClean="0"/>
              <a:t>Saving or Savings</a:t>
            </a:r>
            <a:r>
              <a:rPr lang="en-US" dirty="0" smtClean="0"/>
              <a:t>?</a:t>
            </a:r>
            <a:endParaRPr lang="en-US" dirty="0"/>
          </a:p>
        </p:txBody>
      </p:sp>
      <p:sp>
        <p:nvSpPr>
          <p:cNvPr id="4" name="Content Placeholder 3"/>
          <p:cNvSpPr>
            <a:spLocks noGrp="1"/>
          </p:cNvSpPr>
          <p:nvPr>
            <p:ph idx="1"/>
          </p:nvPr>
        </p:nvSpPr>
        <p:spPr>
          <a:xfrm>
            <a:off x="1587454" y="1295400"/>
            <a:ext cx="9134391" cy="4114801"/>
          </a:xfrm>
        </p:spPr>
        <p:txBody>
          <a:bodyPr>
            <a:noAutofit/>
          </a:bodyPr>
          <a:lstStyle/>
          <a:p>
            <a:r>
              <a:rPr lang="en-US" sz="3200" dirty="0" smtClean="0"/>
              <a:t>FLOW= something that happens over time</a:t>
            </a:r>
          </a:p>
          <a:p>
            <a:r>
              <a:rPr lang="en-US" sz="3200" dirty="0" smtClean="0"/>
              <a:t>STOCK = certain point in time</a:t>
            </a:r>
          </a:p>
          <a:p>
            <a:endParaRPr lang="en-US" sz="3200" dirty="0"/>
          </a:p>
          <a:p>
            <a:r>
              <a:rPr lang="en-US" sz="3200" dirty="0" smtClean="0"/>
              <a:t>Saving: “rate” at which you put money away (flow)</a:t>
            </a:r>
          </a:p>
          <a:p>
            <a:r>
              <a:rPr lang="en-US" sz="3200" dirty="0" smtClean="0"/>
              <a:t>Savings: result of past saving ($1000 in the bank) (stock)</a:t>
            </a:r>
            <a:endParaRPr lang="en-US" sz="3200" dirty="0"/>
          </a:p>
          <a:p>
            <a:r>
              <a:rPr lang="en-US" sz="3200" dirty="0" smtClean="0"/>
              <a:t>Consumption is an example of flow </a:t>
            </a:r>
            <a:endParaRPr lang="en-US" sz="3200" dirty="0"/>
          </a:p>
        </p:txBody>
      </p:sp>
    </p:spTree>
    <p:extLst>
      <p:ext uri="{BB962C8B-B14F-4D97-AF65-F5344CB8AC3E}">
        <p14:creationId xmlns:p14="http://schemas.microsoft.com/office/powerpoint/2010/main" val="462238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370012" y="609600"/>
            <a:ext cx="10134599" cy="4114801"/>
          </a:xfrm>
        </p:spPr>
        <p:txBody>
          <a:bodyPr>
            <a:normAutofit/>
          </a:bodyPr>
          <a:lstStyle/>
          <a:p>
            <a:r>
              <a:rPr lang="en-US" sz="4000" dirty="0" smtClean="0"/>
              <a:t>Consumption + Saving = Disposable Income</a:t>
            </a:r>
          </a:p>
          <a:p>
            <a:pPr marL="0" indent="0">
              <a:buNone/>
            </a:pPr>
            <a:endParaRPr lang="en-US" sz="4000" dirty="0" smtClean="0"/>
          </a:p>
          <a:p>
            <a:r>
              <a:rPr lang="en-US" sz="4000" dirty="0" smtClean="0"/>
              <a:t>Disposable Income – Consumption = Saving</a:t>
            </a:r>
          </a:p>
          <a:p>
            <a:pPr marL="0" indent="0">
              <a:buNone/>
            </a:pPr>
            <a:endParaRPr lang="en-US" sz="4000" dirty="0" smtClean="0"/>
          </a:p>
          <a:p>
            <a:r>
              <a:rPr lang="en-US" sz="4000" dirty="0" smtClean="0"/>
              <a:t>Disposable Income – Saving = Consumption</a:t>
            </a:r>
            <a:endParaRPr lang="en-US" sz="4000" dirty="0"/>
          </a:p>
        </p:txBody>
      </p:sp>
    </p:spTree>
    <p:extLst>
      <p:ext uri="{BB962C8B-B14F-4D97-AF65-F5344CB8AC3E}">
        <p14:creationId xmlns:p14="http://schemas.microsoft.com/office/powerpoint/2010/main" val="2478160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760412" y="381000"/>
            <a:ext cx="11048999" cy="6172199"/>
          </a:xfrm>
        </p:spPr>
        <p:txBody>
          <a:bodyPr>
            <a:noAutofit/>
          </a:bodyPr>
          <a:lstStyle/>
          <a:p>
            <a:r>
              <a:rPr lang="en-US" sz="3200" dirty="0" smtClean="0"/>
              <a:t>Classical Theory: </a:t>
            </a:r>
          </a:p>
          <a:p>
            <a:pPr lvl="1"/>
            <a:r>
              <a:rPr lang="en-US" sz="3200" dirty="0" smtClean="0"/>
              <a:t>Interest rate goes up = savings up = consumption down</a:t>
            </a:r>
          </a:p>
          <a:p>
            <a:pPr lvl="1"/>
            <a:r>
              <a:rPr lang="en-US" sz="3200" dirty="0" smtClean="0"/>
              <a:t>Interest rate goes down = savings down = consumption up</a:t>
            </a:r>
          </a:p>
          <a:p>
            <a:pPr lvl="1"/>
            <a:endParaRPr lang="en-US" sz="3200" dirty="0"/>
          </a:p>
          <a:p>
            <a:r>
              <a:rPr lang="en-US" sz="3200" dirty="0" smtClean="0"/>
              <a:t>Keynesian Theory:</a:t>
            </a:r>
          </a:p>
          <a:p>
            <a:pPr lvl="1"/>
            <a:r>
              <a:rPr lang="en-US" sz="3200" dirty="0" smtClean="0"/>
              <a:t>Rate NOT the key to the decision between savings and consuming</a:t>
            </a:r>
          </a:p>
          <a:p>
            <a:pPr lvl="1"/>
            <a:r>
              <a:rPr lang="en-US" sz="3200" dirty="0" smtClean="0"/>
              <a:t>Flow of income determines this</a:t>
            </a:r>
          </a:p>
          <a:p>
            <a:pPr lvl="2"/>
            <a:r>
              <a:rPr lang="en-US" sz="3200" dirty="0" smtClean="0"/>
              <a:t>Current and future (anticipated) income </a:t>
            </a:r>
          </a:p>
          <a:p>
            <a:pPr lvl="2"/>
            <a:r>
              <a:rPr lang="en-US" sz="3200" dirty="0" smtClean="0"/>
              <a:t>Higher income today means consume AND save more</a:t>
            </a:r>
          </a:p>
          <a:p>
            <a:pPr lvl="2"/>
            <a:r>
              <a:rPr lang="en-US" sz="3200" dirty="0" smtClean="0"/>
              <a:t>Anticipated income means consume and save more</a:t>
            </a:r>
            <a:endParaRPr lang="en-US" sz="3200" dirty="0"/>
          </a:p>
        </p:txBody>
      </p:sp>
    </p:spTree>
    <p:extLst>
      <p:ext uri="{BB962C8B-B14F-4D97-AF65-F5344CB8AC3E}">
        <p14:creationId xmlns:p14="http://schemas.microsoft.com/office/powerpoint/2010/main" val="2590506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8012" y="457200"/>
            <a:ext cx="11277599" cy="6172200"/>
          </a:xfrm>
        </p:spPr>
        <p:txBody>
          <a:bodyPr>
            <a:normAutofit/>
          </a:bodyPr>
          <a:lstStyle/>
          <a:p>
            <a:r>
              <a:rPr lang="en-US" sz="3600" dirty="0" smtClean="0"/>
              <a:t>Consumption and Savings are compliments of one another</a:t>
            </a:r>
          </a:p>
          <a:p>
            <a:r>
              <a:rPr lang="en-US" sz="3600" dirty="0" smtClean="0"/>
              <a:t>Life-Cycle Theory of Consumption:</a:t>
            </a:r>
          </a:p>
          <a:p>
            <a:pPr lvl="1"/>
            <a:r>
              <a:rPr lang="en-US" sz="2800" dirty="0" smtClean="0"/>
              <a:t>How a person varies consumption/savings over their lifetime</a:t>
            </a:r>
          </a:p>
          <a:p>
            <a:pPr lvl="2"/>
            <a:r>
              <a:rPr lang="en-US" sz="2800" dirty="0" smtClean="0"/>
              <a:t>Anticipated income up = consumption up = savings up</a:t>
            </a:r>
          </a:p>
          <a:p>
            <a:pPr lvl="2"/>
            <a:r>
              <a:rPr lang="en-US" sz="2800" dirty="0" smtClean="0"/>
              <a:t>Anticipated income down = consumption down = savings down</a:t>
            </a:r>
          </a:p>
          <a:p>
            <a:pPr lvl="2"/>
            <a:endParaRPr lang="en-US" dirty="0"/>
          </a:p>
          <a:p>
            <a:r>
              <a:rPr lang="en-US" sz="3600" dirty="0" smtClean="0"/>
              <a:t>Permanent Income Hypothesis:</a:t>
            </a:r>
          </a:p>
          <a:p>
            <a:pPr lvl="1"/>
            <a:r>
              <a:rPr lang="en-US" sz="2800" dirty="0" smtClean="0"/>
              <a:t>Average Lifetime Income</a:t>
            </a:r>
          </a:p>
          <a:p>
            <a:pPr lvl="2"/>
            <a:r>
              <a:rPr lang="en-US" sz="2800" dirty="0" smtClean="0"/>
              <a:t>Consumption only goes up if the average lifetime income goes up</a:t>
            </a:r>
          </a:p>
          <a:p>
            <a:pPr lvl="3"/>
            <a:r>
              <a:rPr lang="en-US" sz="2800" dirty="0" smtClean="0"/>
              <a:t>A little change (or assumed temporary change) results in the same amount of consumption and saving the rest</a:t>
            </a:r>
            <a:endParaRPr lang="en-US" sz="2800" dirty="0"/>
          </a:p>
        </p:txBody>
      </p:sp>
    </p:spTree>
    <p:extLst>
      <p:ext uri="{BB962C8B-B14F-4D97-AF65-F5344CB8AC3E}">
        <p14:creationId xmlns:p14="http://schemas.microsoft.com/office/powerpoint/2010/main" val="1735722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293812" y="304800"/>
            <a:ext cx="10434496" cy="762000"/>
          </a:xfrm>
        </p:spPr>
        <p:txBody>
          <a:bodyPr/>
          <a:lstStyle/>
          <a:p>
            <a:r>
              <a:rPr lang="en-US" dirty="0" smtClean="0"/>
              <a:t>Keynesian Theory of Consumption and Savings</a:t>
            </a:r>
            <a:endParaRPr lang="en-US" dirty="0"/>
          </a:p>
        </p:txBody>
      </p:sp>
      <p:sp>
        <p:nvSpPr>
          <p:cNvPr id="6" name="Content Placeholder 5"/>
          <p:cNvSpPr>
            <a:spLocks noGrp="1"/>
          </p:cNvSpPr>
          <p:nvPr>
            <p:ph idx="1"/>
          </p:nvPr>
        </p:nvSpPr>
        <p:spPr>
          <a:xfrm>
            <a:off x="455612" y="1100070"/>
            <a:ext cx="11506200" cy="5486399"/>
          </a:xfrm>
        </p:spPr>
        <p:txBody>
          <a:bodyPr>
            <a:noAutofit/>
          </a:bodyPr>
          <a:lstStyle/>
          <a:p>
            <a:r>
              <a:rPr lang="en-US" sz="2800" dirty="0" smtClean="0"/>
              <a:t>Focused on CURRENT income and consumption/savings</a:t>
            </a:r>
          </a:p>
          <a:p>
            <a:pPr lvl="1"/>
            <a:r>
              <a:rPr lang="en-US" sz="2800" dirty="0" smtClean="0"/>
              <a:t>Decisions depend on current real disposable income</a:t>
            </a:r>
          </a:p>
          <a:p>
            <a:pPr lvl="1"/>
            <a:endParaRPr lang="en-US" sz="2800" dirty="0"/>
          </a:p>
          <a:p>
            <a:r>
              <a:rPr lang="en-US" sz="2800" dirty="0" smtClean="0"/>
              <a:t>Consumption Function = relationship between planned real consumption and current level of RDI</a:t>
            </a:r>
          </a:p>
          <a:p>
            <a:pPr lvl="1"/>
            <a:r>
              <a:rPr lang="en-US" sz="2800" dirty="0" smtClean="0"/>
              <a:t>Shows how all households plan to consume each year at each different level of disposable income per year</a:t>
            </a:r>
          </a:p>
          <a:p>
            <a:pPr lvl="1"/>
            <a:r>
              <a:rPr lang="en-US" sz="2800" dirty="0" smtClean="0"/>
              <a:t>RDI up = planned consumption up (in smaller amount) and planned savings up</a:t>
            </a:r>
          </a:p>
          <a:p>
            <a:pPr lvl="1"/>
            <a:r>
              <a:rPr lang="en-US" sz="2800" dirty="0" smtClean="0"/>
              <a:t>Equilibrium ($60k/</a:t>
            </a:r>
            <a:r>
              <a:rPr lang="en-US" sz="2800" dirty="0" err="1" smtClean="0"/>
              <a:t>yr</a:t>
            </a:r>
            <a:r>
              <a:rPr lang="en-US" sz="2800" dirty="0" smtClean="0"/>
              <a:t>) = no saving</a:t>
            </a:r>
          </a:p>
          <a:p>
            <a:pPr lvl="1"/>
            <a:r>
              <a:rPr lang="en-US" sz="2800" dirty="0" smtClean="0"/>
              <a:t>Dissaving = below equilibrium (may be in debt or using other wealth)</a:t>
            </a:r>
            <a:endParaRPr lang="en-US" sz="2800" dirty="0"/>
          </a:p>
        </p:txBody>
      </p:sp>
    </p:spTree>
    <p:extLst>
      <p:ext uri="{BB962C8B-B14F-4D97-AF65-F5344CB8AC3E}">
        <p14:creationId xmlns:p14="http://schemas.microsoft.com/office/powerpoint/2010/main" val="2765137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Digital Blue Tunnel 16x9">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Office Theme">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74228E6B-D70C-44BB-A81F-A245495F612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Business digital blue tunnel presentation (widescreen)</Template>
  <TotalTime>0</TotalTime>
  <Words>1650</Words>
  <Application>Microsoft Office PowerPoint</Application>
  <PresentationFormat>Custom</PresentationFormat>
  <Paragraphs>265</Paragraphs>
  <Slides>30</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30</vt:i4>
      </vt:variant>
    </vt:vector>
  </HeadingPairs>
  <TitlesOfParts>
    <vt:vector size="33" baseType="lpstr">
      <vt:lpstr>Arial</vt:lpstr>
      <vt:lpstr>Corbel</vt:lpstr>
      <vt:lpstr>Digital Blue Tunnel 16x9</vt:lpstr>
      <vt:lpstr>Pit of Consumption…</vt:lpstr>
      <vt:lpstr>Economics: the Dismal Science… based on assumptions…</vt:lpstr>
      <vt:lpstr>Can only consume or save</vt:lpstr>
      <vt:lpstr>What is consumption?</vt:lpstr>
      <vt:lpstr>Saving or Savings?</vt:lpstr>
      <vt:lpstr>PowerPoint Presentation</vt:lpstr>
      <vt:lpstr>PowerPoint Presentation</vt:lpstr>
      <vt:lpstr>PowerPoint Presentation</vt:lpstr>
      <vt:lpstr>Keynesian Theory of Consumption and Savings</vt:lpstr>
      <vt:lpstr>Autonomous Consumption </vt:lpstr>
      <vt:lpstr>45° Reference Line</vt:lpstr>
      <vt:lpstr>Aggregate Expenditure = Consumption Function</vt:lpstr>
      <vt:lpstr>PowerPoint Presentation</vt:lpstr>
      <vt:lpstr>PowerPoint Presentation</vt:lpstr>
      <vt:lpstr>APC and APS</vt:lpstr>
      <vt:lpstr>Marginal Propensity to Consume and Save</vt:lpstr>
      <vt:lpstr>PowerPoint Presentation</vt:lpstr>
      <vt:lpstr>Example: Calculate the MPC = .8 or 80% propensity to consume with increased income; MPS is .2 or 20%</vt:lpstr>
      <vt:lpstr>Multiplier</vt:lpstr>
      <vt:lpstr>Why a multiplier?</vt:lpstr>
      <vt:lpstr>Tax Multiplier</vt:lpstr>
      <vt:lpstr>Keynes’s Balanced Budget Multiplier</vt:lpstr>
      <vt:lpstr>Sample problem using Balanced Budget Multiplier</vt:lpstr>
      <vt:lpstr>Shifts in Consumption Function </vt:lpstr>
      <vt:lpstr>PowerPoint Presentation</vt:lpstr>
      <vt:lpstr>Equilibrium</vt:lpstr>
      <vt:lpstr>Equilibrium Continued </vt:lpstr>
      <vt:lpstr>The economy on a bigger scale</vt:lpstr>
      <vt:lpstr>PowerPoint Presentation</vt:lpstr>
      <vt:lpstr>Who cares?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2014-12-18T22:51:20Z</dcterms:created>
  <dcterms:modified xsi:type="dcterms:W3CDTF">2014-12-29T01:17:16Z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TC028952619991</vt:lpwstr>
  </property>
</Properties>
</file>