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31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63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64" r:id="rId23"/>
    <p:sldId id="347" r:id="rId24"/>
    <p:sldId id="348" r:id="rId25"/>
    <p:sldId id="360" r:id="rId26"/>
    <p:sldId id="349" r:id="rId27"/>
    <p:sldId id="359" r:id="rId28"/>
    <p:sldId id="350" r:id="rId29"/>
    <p:sldId id="365" r:id="rId30"/>
    <p:sldId id="369" r:id="rId31"/>
    <p:sldId id="370" r:id="rId32"/>
    <p:sldId id="351" r:id="rId33"/>
    <p:sldId id="352" r:id="rId34"/>
    <p:sldId id="353" r:id="rId35"/>
    <p:sldId id="354" r:id="rId36"/>
    <p:sldId id="361" r:id="rId37"/>
    <p:sldId id="366" r:id="rId38"/>
    <p:sldId id="355" r:id="rId39"/>
    <p:sldId id="367" r:id="rId40"/>
    <p:sldId id="356" r:id="rId41"/>
    <p:sldId id="357" r:id="rId42"/>
    <p:sldId id="358" r:id="rId43"/>
    <p:sldId id="368" r:id="rId44"/>
  </p:sldIdLst>
  <p:sldSz cx="12188825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32C"/>
    <a:srgbClr val="828282"/>
    <a:srgbClr val="6E90FE"/>
    <a:srgbClr val="8086FC"/>
    <a:srgbClr val="6D6DFB"/>
    <a:srgbClr val="4E78F0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02015-FEC2-4AF9-B730-9D51F7DA75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CA3D30-0E72-4104-B640-8ABE5C10141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Ultimate lenders: households, businesses, governments</a:t>
          </a:r>
          <a:endParaRPr lang="en-US" b="1" dirty="0">
            <a:solidFill>
              <a:schemeClr val="tx1"/>
            </a:solidFill>
          </a:endParaRPr>
        </a:p>
      </dgm:t>
    </dgm:pt>
    <dgm:pt modelId="{7B71A279-49D7-4CFF-A69D-5D4BC316DB62}" type="parTrans" cxnId="{79D681C5-AFEE-4095-AD1C-B4262191708B}">
      <dgm:prSet/>
      <dgm:spPr/>
      <dgm:t>
        <a:bodyPr/>
        <a:lstStyle/>
        <a:p>
          <a:endParaRPr lang="en-US"/>
        </a:p>
      </dgm:t>
    </dgm:pt>
    <dgm:pt modelId="{28F1FD52-D376-4178-82D1-7645B7424EE2}" type="sibTrans" cxnId="{79D681C5-AFEE-4095-AD1C-B4262191708B}">
      <dgm:prSet/>
      <dgm:spPr/>
      <dgm:t>
        <a:bodyPr/>
        <a:lstStyle/>
        <a:p>
          <a:endParaRPr lang="en-US"/>
        </a:p>
      </dgm:t>
    </dgm:pt>
    <dgm:pt modelId="{D7CD3216-8F5E-428A-8BBF-B61F284CDFF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Financial intermediaries: </a:t>
          </a:r>
          <a:r>
            <a:rPr lang="en-US" dirty="0" smtClean="0">
              <a:solidFill>
                <a:schemeClr val="tx1"/>
              </a:solidFill>
            </a:rPr>
            <a:t>Commercial banks, S&amp;Ls, savings banks, CUs, Insurance co., Mutual funds, pension funds, </a:t>
          </a:r>
          <a:r>
            <a:rPr lang="en-US" dirty="0" err="1" smtClean="0">
              <a:solidFill>
                <a:schemeClr val="tx1"/>
              </a:solidFill>
            </a:rPr>
            <a:t>govts</a:t>
          </a:r>
          <a:endParaRPr lang="en-US" dirty="0">
            <a:solidFill>
              <a:schemeClr val="tx1"/>
            </a:solidFill>
          </a:endParaRPr>
        </a:p>
      </dgm:t>
    </dgm:pt>
    <dgm:pt modelId="{03F8694E-ADDC-4BFD-AB8A-A52009BADA25}" type="parTrans" cxnId="{DBFCD2F6-D5C5-45FC-AAE3-381067AA2EDB}">
      <dgm:prSet/>
      <dgm:spPr/>
      <dgm:t>
        <a:bodyPr/>
        <a:lstStyle/>
        <a:p>
          <a:endParaRPr lang="en-US"/>
        </a:p>
      </dgm:t>
    </dgm:pt>
    <dgm:pt modelId="{736414DA-5D0E-4866-9429-22B99E16EE82}" type="sibTrans" cxnId="{DBFCD2F6-D5C5-45FC-AAE3-381067AA2EDB}">
      <dgm:prSet/>
      <dgm:spPr/>
      <dgm:t>
        <a:bodyPr/>
        <a:lstStyle/>
        <a:p>
          <a:endParaRPr lang="en-US"/>
        </a:p>
      </dgm:t>
    </dgm:pt>
    <dgm:pt modelId="{726BC058-D28E-4DD7-B50F-569E200A9B9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Ultimate Borrowers: Households, businesses governments</a:t>
          </a:r>
          <a:endParaRPr lang="en-US" b="1" dirty="0">
            <a:solidFill>
              <a:schemeClr val="tx1"/>
            </a:solidFill>
          </a:endParaRPr>
        </a:p>
      </dgm:t>
    </dgm:pt>
    <dgm:pt modelId="{06ECCBBF-83AC-4C5F-8D7D-FB446D515FB5}" type="parTrans" cxnId="{0C863034-CCC6-4AA4-B7FB-32B130C82E3F}">
      <dgm:prSet/>
      <dgm:spPr/>
      <dgm:t>
        <a:bodyPr/>
        <a:lstStyle/>
        <a:p>
          <a:endParaRPr lang="en-US"/>
        </a:p>
      </dgm:t>
    </dgm:pt>
    <dgm:pt modelId="{16A63DAA-909A-41C6-869C-364A3A08B332}" type="sibTrans" cxnId="{0C863034-CCC6-4AA4-B7FB-32B130C82E3F}">
      <dgm:prSet/>
      <dgm:spPr/>
      <dgm:t>
        <a:bodyPr/>
        <a:lstStyle/>
        <a:p>
          <a:endParaRPr lang="en-US"/>
        </a:p>
      </dgm:t>
    </dgm:pt>
    <dgm:pt modelId="{CF82245E-DFCB-459E-9B6A-28A1E4149C54}" type="pres">
      <dgm:prSet presAssocID="{68802015-FEC2-4AF9-B730-9D51F7DA7543}" presName="CompostProcess" presStyleCnt="0">
        <dgm:presLayoutVars>
          <dgm:dir/>
          <dgm:resizeHandles val="exact"/>
        </dgm:presLayoutVars>
      </dgm:prSet>
      <dgm:spPr/>
    </dgm:pt>
    <dgm:pt modelId="{D81BC27B-8089-4DDC-BB66-7DD22232A3D8}" type="pres">
      <dgm:prSet presAssocID="{68802015-FEC2-4AF9-B730-9D51F7DA7543}" presName="arrow" presStyleLbl="bgShp" presStyleIdx="0" presStyleCnt="1"/>
      <dgm:spPr/>
    </dgm:pt>
    <dgm:pt modelId="{BBF40260-3C52-4C29-8CDA-7B21923FCA1F}" type="pres">
      <dgm:prSet presAssocID="{68802015-FEC2-4AF9-B730-9D51F7DA7543}" presName="linearProcess" presStyleCnt="0"/>
      <dgm:spPr/>
    </dgm:pt>
    <dgm:pt modelId="{4C262A8F-607D-47A3-A77B-749622823F09}" type="pres">
      <dgm:prSet presAssocID="{68CA3D30-0E72-4104-B640-8ABE5C1014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DB108-3C88-4657-B177-6E4CC742E7F1}" type="pres">
      <dgm:prSet presAssocID="{28F1FD52-D376-4178-82D1-7645B7424EE2}" presName="sibTrans" presStyleCnt="0"/>
      <dgm:spPr/>
    </dgm:pt>
    <dgm:pt modelId="{63EA22C0-6DB4-4756-969C-22CDD5994853}" type="pres">
      <dgm:prSet presAssocID="{D7CD3216-8F5E-428A-8BBF-B61F284CDFF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C68A5-9798-4A88-AB19-387DA1D43F8B}" type="pres">
      <dgm:prSet presAssocID="{736414DA-5D0E-4866-9429-22B99E16EE82}" presName="sibTrans" presStyleCnt="0"/>
      <dgm:spPr/>
    </dgm:pt>
    <dgm:pt modelId="{F1F9B74E-F992-4B0B-AD4C-7C374C72C3D5}" type="pres">
      <dgm:prSet presAssocID="{726BC058-D28E-4DD7-B50F-569E200A9B9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7733B-CFA7-41C2-9A51-5700E58D4AAE}" type="presOf" srcId="{726BC058-D28E-4DD7-B50F-569E200A9B9F}" destId="{F1F9B74E-F992-4B0B-AD4C-7C374C72C3D5}" srcOrd="0" destOrd="0" presId="urn:microsoft.com/office/officeart/2005/8/layout/hProcess9"/>
    <dgm:cxn modelId="{B3A0384A-77C5-44F9-B4ED-8228A06351C2}" type="presOf" srcId="{D7CD3216-8F5E-428A-8BBF-B61F284CDFF2}" destId="{63EA22C0-6DB4-4756-969C-22CDD5994853}" srcOrd="0" destOrd="0" presId="urn:microsoft.com/office/officeart/2005/8/layout/hProcess9"/>
    <dgm:cxn modelId="{0C863034-CCC6-4AA4-B7FB-32B130C82E3F}" srcId="{68802015-FEC2-4AF9-B730-9D51F7DA7543}" destId="{726BC058-D28E-4DD7-B50F-569E200A9B9F}" srcOrd="2" destOrd="0" parTransId="{06ECCBBF-83AC-4C5F-8D7D-FB446D515FB5}" sibTransId="{16A63DAA-909A-41C6-869C-364A3A08B332}"/>
    <dgm:cxn modelId="{D6F909E0-DC78-4832-87B1-D561FBCD3C54}" type="presOf" srcId="{68802015-FEC2-4AF9-B730-9D51F7DA7543}" destId="{CF82245E-DFCB-459E-9B6A-28A1E4149C54}" srcOrd="0" destOrd="0" presId="urn:microsoft.com/office/officeart/2005/8/layout/hProcess9"/>
    <dgm:cxn modelId="{79D681C5-AFEE-4095-AD1C-B4262191708B}" srcId="{68802015-FEC2-4AF9-B730-9D51F7DA7543}" destId="{68CA3D30-0E72-4104-B640-8ABE5C10141B}" srcOrd="0" destOrd="0" parTransId="{7B71A279-49D7-4CFF-A69D-5D4BC316DB62}" sibTransId="{28F1FD52-D376-4178-82D1-7645B7424EE2}"/>
    <dgm:cxn modelId="{D19E10E5-7C1D-409D-8803-9334AAC01FA9}" type="presOf" srcId="{68CA3D30-0E72-4104-B640-8ABE5C10141B}" destId="{4C262A8F-607D-47A3-A77B-749622823F09}" srcOrd="0" destOrd="0" presId="urn:microsoft.com/office/officeart/2005/8/layout/hProcess9"/>
    <dgm:cxn modelId="{DBFCD2F6-D5C5-45FC-AAE3-381067AA2EDB}" srcId="{68802015-FEC2-4AF9-B730-9D51F7DA7543}" destId="{D7CD3216-8F5E-428A-8BBF-B61F284CDFF2}" srcOrd="1" destOrd="0" parTransId="{03F8694E-ADDC-4BFD-AB8A-A52009BADA25}" sibTransId="{736414DA-5D0E-4866-9429-22B99E16EE82}"/>
    <dgm:cxn modelId="{BC63ACE6-6162-480B-9F8C-EDEA0D5824FC}" type="presParOf" srcId="{CF82245E-DFCB-459E-9B6A-28A1E4149C54}" destId="{D81BC27B-8089-4DDC-BB66-7DD22232A3D8}" srcOrd="0" destOrd="0" presId="urn:microsoft.com/office/officeart/2005/8/layout/hProcess9"/>
    <dgm:cxn modelId="{356F04DC-D040-4354-8A9A-DA6DBB304934}" type="presParOf" srcId="{CF82245E-DFCB-459E-9B6A-28A1E4149C54}" destId="{BBF40260-3C52-4C29-8CDA-7B21923FCA1F}" srcOrd="1" destOrd="0" presId="urn:microsoft.com/office/officeart/2005/8/layout/hProcess9"/>
    <dgm:cxn modelId="{49E23D0E-9721-4888-A32F-04F8581C00D0}" type="presParOf" srcId="{BBF40260-3C52-4C29-8CDA-7B21923FCA1F}" destId="{4C262A8F-607D-47A3-A77B-749622823F09}" srcOrd="0" destOrd="0" presId="urn:microsoft.com/office/officeart/2005/8/layout/hProcess9"/>
    <dgm:cxn modelId="{256B750A-7CE4-4FAE-980B-E4800700ABC3}" type="presParOf" srcId="{BBF40260-3C52-4C29-8CDA-7B21923FCA1F}" destId="{C62DB108-3C88-4657-B177-6E4CC742E7F1}" srcOrd="1" destOrd="0" presId="urn:microsoft.com/office/officeart/2005/8/layout/hProcess9"/>
    <dgm:cxn modelId="{5D7C758F-CA62-40FE-8035-BF55BDCB34C0}" type="presParOf" srcId="{BBF40260-3C52-4C29-8CDA-7B21923FCA1F}" destId="{63EA22C0-6DB4-4756-969C-22CDD5994853}" srcOrd="2" destOrd="0" presId="urn:microsoft.com/office/officeart/2005/8/layout/hProcess9"/>
    <dgm:cxn modelId="{07E8AAAE-5BCA-4B59-B73B-8C868B65E8A0}" type="presParOf" srcId="{BBF40260-3C52-4C29-8CDA-7B21923FCA1F}" destId="{7B2C68A5-9798-4A88-AB19-387DA1D43F8B}" srcOrd="3" destOrd="0" presId="urn:microsoft.com/office/officeart/2005/8/layout/hProcess9"/>
    <dgm:cxn modelId="{F0056FD0-4B19-4508-A52A-B5118DE240D7}" type="presParOf" srcId="{BBF40260-3C52-4C29-8CDA-7B21923FCA1F}" destId="{F1F9B74E-F992-4B0B-AD4C-7C374C72C3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BC27B-8089-4DDC-BB66-7DD22232A3D8}">
      <dsp:nvSpPr>
        <dsp:cNvPr id="0" name=""/>
        <dsp:cNvSpPr/>
      </dsp:nvSpPr>
      <dsp:spPr>
        <a:xfrm>
          <a:off x="885824" y="0"/>
          <a:ext cx="10039350" cy="5715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62A8F-607D-47A3-A77B-749622823F09}">
      <dsp:nvSpPr>
        <dsp:cNvPr id="0" name=""/>
        <dsp:cNvSpPr/>
      </dsp:nvSpPr>
      <dsp:spPr>
        <a:xfrm>
          <a:off x="12687" y="1714500"/>
          <a:ext cx="3801665" cy="228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Ultimate lenders: households, businesses, governments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124280" y="1826093"/>
        <a:ext cx="3578479" cy="2062814"/>
      </dsp:txXfrm>
    </dsp:sp>
    <dsp:sp modelId="{63EA22C0-6DB4-4756-969C-22CDD5994853}">
      <dsp:nvSpPr>
        <dsp:cNvPr id="0" name=""/>
        <dsp:cNvSpPr/>
      </dsp:nvSpPr>
      <dsp:spPr>
        <a:xfrm>
          <a:off x="4004667" y="1714500"/>
          <a:ext cx="3801665" cy="228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Financial intermediaries: </a:t>
          </a:r>
          <a:r>
            <a:rPr lang="en-US" sz="2300" kern="1200" dirty="0" smtClean="0">
              <a:solidFill>
                <a:schemeClr val="tx1"/>
              </a:solidFill>
            </a:rPr>
            <a:t>Commercial banks, S&amp;Ls, savings banks, CUs, Insurance co., Mutual funds, pension funds, </a:t>
          </a:r>
          <a:r>
            <a:rPr lang="en-US" sz="2300" kern="1200" dirty="0" err="1" smtClean="0">
              <a:solidFill>
                <a:schemeClr val="tx1"/>
              </a:solidFill>
            </a:rPr>
            <a:t>govts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116260" y="1826093"/>
        <a:ext cx="3578479" cy="2062814"/>
      </dsp:txXfrm>
    </dsp:sp>
    <dsp:sp modelId="{F1F9B74E-F992-4B0B-AD4C-7C374C72C3D5}">
      <dsp:nvSpPr>
        <dsp:cNvPr id="0" name=""/>
        <dsp:cNvSpPr/>
      </dsp:nvSpPr>
      <dsp:spPr>
        <a:xfrm>
          <a:off x="7996646" y="1714500"/>
          <a:ext cx="3801665" cy="228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Ultimate Borrowers: Households, businesses governments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8108239" y="1826093"/>
        <a:ext cx="3578479" cy="2062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tflix.com/WiPlayer?movieid=80013846&amp;trkid=332585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Show me the…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Money and Banking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of our banking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2413" y="1981200"/>
            <a:ext cx="10286999" cy="464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Acceptability</a:t>
            </a:r>
          </a:p>
          <a:p>
            <a:pPr lvl="1"/>
            <a:r>
              <a:rPr lang="en-US" sz="2800" dirty="0" smtClean="0"/>
              <a:t> is what makes money, money</a:t>
            </a:r>
          </a:p>
          <a:p>
            <a:pPr lvl="1"/>
            <a:r>
              <a:rPr lang="en-US" sz="2800" dirty="0" smtClean="0"/>
              <a:t> sellers, buyers, creditors and debtors all accept it as a form of exchange</a:t>
            </a:r>
          </a:p>
          <a:p>
            <a:pPr lvl="1"/>
            <a:endParaRPr lang="en-US" dirty="0"/>
          </a:p>
          <a:p>
            <a:r>
              <a:rPr lang="en-US" sz="3200" dirty="0" smtClean="0"/>
              <a:t>2. Predictability</a:t>
            </a:r>
          </a:p>
          <a:p>
            <a:pPr lvl="1"/>
            <a:r>
              <a:rPr lang="en-US" sz="2800" dirty="0" smtClean="0"/>
              <a:t> value even during inflation</a:t>
            </a:r>
          </a:p>
          <a:p>
            <a:pPr lvl="1"/>
            <a:r>
              <a:rPr lang="en-US" sz="2800" dirty="0" smtClean="0"/>
              <a:t> confidence in value (so continue to use even knowing it will be devalued over time)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5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money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828800"/>
            <a:ext cx="10896599" cy="480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Money supply: the amount of money in circulation (in the hands of the public)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70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Money: M1 and M2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/>
              <a:t>M1: transaction approach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962400"/>
          </a:xfrm>
          <a:ln w="76200">
            <a:solidFill>
              <a:srgbClr val="F0932C"/>
            </a:solidFill>
          </a:ln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Money as a medium of exchange</a:t>
            </a:r>
          </a:p>
          <a:p>
            <a:pPr lvl="1"/>
            <a:r>
              <a:rPr lang="en-US" sz="2400" dirty="0"/>
              <a:t>Currency</a:t>
            </a:r>
          </a:p>
          <a:p>
            <a:pPr lvl="2"/>
            <a:r>
              <a:rPr lang="en-US" sz="2400" dirty="0"/>
              <a:t>Paper or coins printed under U.S. Treasury</a:t>
            </a:r>
          </a:p>
          <a:p>
            <a:pPr lvl="1"/>
            <a:r>
              <a:rPr lang="en-US" sz="2400" dirty="0"/>
              <a:t>Transaction Deposits</a:t>
            </a:r>
          </a:p>
          <a:p>
            <a:pPr lvl="2"/>
            <a:r>
              <a:rPr lang="en-US" sz="2400" dirty="0"/>
              <a:t>Depository institutions’</a:t>
            </a:r>
          </a:p>
          <a:p>
            <a:pPr lvl="3"/>
            <a:r>
              <a:rPr lang="en-US" sz="2400" dirty="0"/>
              <a:t>Commercial banks, thrifts (savings banks; savings and loans), credit unions</a:t>
            </a:r>
          </a:p>
          <a:p>
            <a:pPr lvl="3"/>
            <a:r>
              <a:rPr lang="en-US" sz="2400" dirty="0"/>
              <a:t>Checking accounts: debit card/check transaction accounts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smtClean="0"/>
              <a:t>M2: liquidity approach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962400"/>
          </a:xfrm>
          <a:ln w="76200">
            <a:solidFill>
              <a:srgbClr val="FFC000"/>
            </a:solidFill>
          </a:ln>
        </p:spPr>
        <p:txBody>
          <a:bodyPr/>
          <a:lstStyle/>
          <a:p>
            <a:pPr lvl="1"/>
            <a:r>
              <a:rPr lang="en-US" sz="2400" dirty="0"/>
              <a:t>Money as a temporary store of value</a:t>
            </a:r>
          </a:p>
          <a:p>
            <a:pPr lvl="1"/>
            <a:r>
              <a:rPr lang="en-US" sz="2400" dirty="0"/>
              <a:t>M1 + savings deposits (no maturity time) + small (&lt;$100k) timed deposits (penalty for withdrawing early: Certificate of Deposit) + money market mutual funds (bank held and FDIC insured)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Money continued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MZM = money at zero maturity money stock</a:t>
            </a:r>
          </a:p>
          <a:p>
            <a:pPr lvl="1"/>
            <a:r>
              <a:rPr lang="en-US" sz="2400" dirty="0"/>
              <a:t>M1 + savings deposits + money market funds </a:t>
            </a:r>
          </a:p>
          <a:p>
            <a:pPr lvl="1"/>
            <a:r>
              <a:rPr lang="en-US" sz="2400" dirty="0"/>
              <a:t>No maturity date accounts (CDs)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back: Securities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752600"/>
            <a:ext cx="8991599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Historical</a:t>
            </a:r>
          </a:p>
          <a:p>
            <a:pPr lvl="1"/>
            <a:r>
              <a:rPr lang="en-US" sz="2400" dirty="0" smtClean="0"/>
              <a:t>Dutch East India Company in 1602</a:t>
            </a:r>
          </a:p>
          <a:p>
            <a:pPr lvl="2"/>
            <a:r>
              <a:rPr lang="en-US" sz="2400" dirty="0" smtClean="0"/>
              <a:t>1. Stocks: Raised capital by selling shares of company based on expected FUTURE profits</a:t>
            </a:r>
          </a:p>
          <a:p>
            <a:pPr lvl="3"/>
            <a:r>
              <a:rPr lang="en-US" sz="2400" dirty="0" smtClean="0"/>
              <a:t>Shareholders receive a stock or a piece of ownership in the company</a:t>
            </a:r>
          </a:p>
          <a:p>
            <a:pPr lvl="3"/>
            <a:r>
              <a:rPr lang="en-US" sz="2400" dirty="0" smtClean="0"/>
              <a:t>Received a dividend based on the amount of stock they purchased (the percentage of ownership)</a:t>
            </a:r>
          </a:p>
          <a:p>
            <a:pPr lvl="2"/>
            <a:r>
              <a:rPr lang="en-US" sz="2400" dirty="0" smtClean="0"/>
              <a:t>2. Bonds: Took out loans in return for FUTURE interest and repayment: bonds</a:t>
            </a:r>
          </a:p>
          <a:p>
            <a:pPr lvl="3"/>
            <a:r>
              <a:rPr lang="en-US" sz="2400" dirty="0" smtClean="0"/>
              <a:t>Over time they paid off the loans</a:t>
            </a:r>
          </a:p>
          <a:p>
            <a:pPr lvl="3"/>
            <a:r>
              <a:rPr lang="en-US" sz="2400" dirty="0" smtClean="0"/>
              <a:t>Profits were paid out after the loans to the shareholders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8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212" y="1905000"/>
            <a:ext cx="5714999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Share:</a:t>
            </a:r>
          </a:p>
          <a:p>
            <a:pPr lvl="1"/>
            <a:r>
              <a:rPr lang="en-US" sz="2400" dirty="0" smtClean="0"/>
              <a:t>Legal claim to future profits</a:t>
            </a:r>
          </a:p>
          <a:p>
            <a:pPr lvl="2"/>
            <a:r>
              <a:rPr lang="en-US" sz="2400" dirty="0" smtClean="0"/>
              <a:t>Common stock = voting rights (with board)</a:t>
            </a:r>
          </a:p>
          <a:p>
            <a:pPr lvl="3"/>
            <a:r>
              <a:rPr lang="en-US" sz="2400" dirty="0" smtClean="0"/>
              <a:t>Vote in proportion to the amount of stock owned</a:t>
            </a:r>
          </a:p>
          <a:p>
            <a:pPr lvl="2"/>
            <a:r>
              <a:rPr lang="en-US" sz="2400" dirty="0" smtClean="0"/>
              <a:t>Preferred stock = no voting rights</a:t>
            </a:r>
          </a:p>
          <a:p>
            <a:pPr lvl="3"/>
            <a:r>
              <a:rPr lang="en-US" sz="2400" dirty="0" smtClean="0"/>
              <a:t>Certain amount of dividends paid out when common stock holders may not receive as much or any (preferred paid first)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2362200"/>
            <a:ext cx="6099224" cy="40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Bonds: Direct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8800"/>
            <a:ext cx="6553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Legal claim against a firm</a:t>
            </a:r>
          </a:p>
          <a:p>
            <a:pPr lvl="1"/>
            <a:r>
              <a:rPr lang="en-US" sz="2400" dirty="0" smtClean="0"/>
              <a:t>Owner receives fixed coupon payment + lump sum at maturity date</a:t>
            </a:r>
          </a:p>
          <a:p>
            <a:pPr lvl="1"/>
            <a:r>
              <a:rPr lang="en-US" sz="2400" dirty="0" smtClean="0"/>
              <a:t>Issued in return for money lent to a company</a:t>
            </a:r>
          </a:p>
          <a:p>
            <a:pPr lvl="2"/>
            <a:r>
              <a:rPr lang="en-US" sz="2400" dirty="0" smtClean="0"/>
              <a:t>Not a piece of ownership in the company </a:t>
            </a:r>
          </a:p>
          <a:p>
            <a:pPr lvl="2"/>
            <a:r>
              <a:rPr lang="en-US" sz="2400" dirty="0" smtClean="0"/>
              <a:t>Not claims on future profits (dividends)</a:t>
            </a:r>
          </a:p>
          <a:p>
            <a:pPr lvl="1"/>
            <a:r>
              <a:rPr lang="en-US" sz="2400" dirty="0" smtClean="0"/>
              <a:t>Bond holder receive the amount on the issued bond regardless of the company’s profits</a:t>
            </a:r>
          </a:p>
          <a:p>
            <a:pPr lvl="2"/>
            <a:r>
              <a:rPr lang="en-US" sz="2400" dirty="0" smtClean="0"/>
              <a:t>Typically get coupon payment annually</a:t>
            </a:r>
          </a:p>
          <a:p>
            <a:pPr lvl="2"/>
            <a:r>
              <a:rPr lang="en-US" sz="2400" dirty="0" smtClean="0"/>
              <a:t>Paid before shareholders dividends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6" t="2522" r="5000" b="9644"/>
          <a:stretch/>
        </p:blipFill>
        <p:spPr>
          <a:xfrm>
            <a:off x="7729515" y="609600"/>
            <a:ext cx="4267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78765"/>
            <a:ext cx="9829799" cy="1219200"/>
          </a:xfrm>
        </p:spPr>
        <p:txBody>
          <a:bodyPr/>
          <a:lstStyle/>
          <a:p>
            <a:r>
              <a:rPr lang="en-US" dirty="0" smtClean="0"/>
              <a:t>Banking system: 2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1. Privately owned</a:t>
            </a:r>
          </a:p>
          <a:p>
            <a:pPr lvl="1"/>
            <a:r>
              <a:rPr lang="en-US" sz="2800" dirty="0" smtClean="0"/>
              <a:t>For profit</a:t>
            </a:r>
          </a:p>
          <a:p>
            <a:pPr lvl="1"/>
            <a:r>
              <a:rPr lang="en-US" sz="2800" dirty="0" smtClean="0"/>
              <a:t>Commercial banks, thrifts</a:t>
            </a:r>
          </a:p>
          <a:p>
            <a:pPr lvl="1"/>
            <a:endParaRPr lang="en-US" dirty="0"/>
          </a:p>
          <a:p>
            <a:r>
              <a:rPr lang="en-US" sz="3200" dirty="0" smtClean="0"/>
              <a:t>2. Central bank</a:t>
            </a:r>
          </a:p>
          <a:p>
            <a:pPr lvl="1"/>
            <a:r>
              <a:rPr lang="en-US" sz="2800" dirty="0" smtClean="0"/>
              <a:t>Banker’s bank</a:t>
            </a:r>
          </a:p>
          <a:p>
            <a:pPr lvl="1"/>
            <a:r>
              <a:rPr lang="en-US" sz="2800" dirty="0" smtClean="0"/>
              <a:t>Bank of government</a:t>
            </a:r>
          </a:p>
          <a:p>
            <a:pPr lvl="1"/>
            <a:r>
              <a:rPr lang="en-US" sz="2800" dirty="0" smtClean="0"/>
              <a:t>Regulate commercial banks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12" y="40012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1. Direct – individual holds bonds</a:t>
            </a:r>
          </a:p>
          <a:p>
            <a:r>
              <a:rPr lang="en-US" sz="3200" dirty="0" smtClean="0"/>
              <a:t>2. Indirect – bank</a:t>
            </a:r>
          </a:p>
          <a:p>
            <a:pPr lvl="1"/>
            <a:r>
              <a:rPr lang="en-US" sz="2800" dirty="0" smtClean="0"/>
              <a:t>Banks transfer money from savers to investors</a:t>
            </a:r>
          </a:p>
          <a:p>
            <a:pPr lvl="1"/>
            <a:r>
              <a:rPr lang="en-US" sz="2800" dirty="0" smtClean="0"/>
              <a:t>“financial intermediaries”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bank?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3" y="1905000"/>
            <a:ext cx="107442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Risk of direct lending</a:t>
            </a:r>
          </a:p>
          <a:p>
            <a:pPr lvl="1"/>
            <a:r>
              <a:rPr lang="en-US" sz="2400" dirty="0" smtClean="0"/>
              <a:t>Asymmetric information</a:t>
            </a:r>
          </a:p>
          <a:p>
            <a:pPr lvl="2"/>
            <a:r>
              <a:rPr lang="en-US" sz="2400" dirty="0" smtClean="0"/>
              <a:t>The company knows more about how they are doing than you do</a:t>
            </a:r>
          </a:p>
          <a:p>
            <a:pPr lvl="2"/>
            <a:r>
              <a:rPr lang="en-US" sz="2400" dirty="0" smtClean="0"/>
              <a:t>Moral hazards mean that executives may take greater risks than were originally told to investors once they have the funds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 smtClean="0"/>
              <a:t>Bank offers a way of diluting some risk</a:t>
            </a:r>
          </a:p>
          <a:p>
            <a:pPr lvl="2"/>
            <a:r>
              <a:rPr lang="en-US" sz="2400" dirty="0" smtClean="0"/>
              <a:t>Investigate likelihood of loan repayment</a:t>
            </a:r>
          </a:p>
          <a:p>
            <a:pPr lvl="2"/>
            <a:r>
              <a:rPr lang="en-US" sz="2400" dirty="0" smtClean="0"/>
              <a:t>Monitor the loan</a:t>
            </a:r>
          </a:p>
          <a:p>
            <a:pPr lvl="2"/>
            <a:r>
              <a:rPr lang="en-US" sz="2400" dirty="0" smtClean="0"/>
              <a:t>Pool funds of other savers: increased size of savings = less costs = less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761" y="228600"/>
            <a:ext cx="385845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“money”?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 universally accepted medium of exchange between buyers and sellers for goods and services in an economy</a:t>
            </a:r>
          </a:p>
          <a:p>
            <a:r>
              <a:rPr lang="en-US" sz="3200" dirty="0" smtClean="0"/>
              <a:t>Difference between money and wealth:</a:t>
            </a:r>
          </a:p>
          <a:p>
            <a:pPr lvl="1"/>
            <a:r>
              <a:rPr lang="en-US" sz="2400" dirty="0" smtClean="0"/>
              <a:t>Money is used in exchange</a:t>
            </a:r>
          </a:p>
          <a:p>
            <a:pPr lvl="1"/>
            <a:r>
              <a:rPr lang="en-US" sz="2400" dirty="0" smtClean="0"/>
              <a:t>Wealth is the value of assets held by an individual, firm or government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banking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Banks hold deposits which they in turn lend out</a:t>
            </a:r>
          </a:p>
          <a:p>
            <a:pPr lvl="1"/>
            <a:r>
              <a:rPr lang="en-US" sz="2800" dirty="0" smtClean="0"/>
              <a:t>These are bank “liabilities</a:t>
            </a:r>
            <a:r>
              <a:rPr lang="en-US" dirty="0" smtClean="0"/>
              <a:t>”</a:t>
            </a:r>
          </a:p>
          <a:p>
            <a:pPr lvl="2"/>
            <a:r>
              <a:rPr lang="en-US" sz="2400" dirty="0" smtClean="0"/>
              <a:t>They have to be able to “pay back” your deposit if you want to withdraw the funds</a:t>
            </a:r>
          </a:p>
          <a:p>
            <a:pPr lvl="1"/>
            <a:r>
              <a:rPr lang="en-US" sz="2800" dirty="0" smtClean="0"/>
              <a:t>They lend the money for different things</a:t>
            </a:r>
          </a:p>
          <a:p>
            <a:pPr lvl="2"/>
            <a:r>
              <a:rPr lang="en-US" sz="2800" dirty="0" smtClean="0"/>
              <a:t>Different size financials lend for different things</a:t>
            </a:r>
          </a:p>
          <a:p>
            <a:pPr lvl="3"/>
            <a:r>
              <a:rPr lang="en-US" sz="2400" dirty="0" smtClean="0"/>
              <a:t>Large commercial banks: commercial (business) loans, mortgages</a:t>
            </a:r>
          </a:p>
          <a:p>
            <a:pPr lvl="3"/>
            <a:r>
              <a:rPr lang="en-US" sz="2400" dirty="0" smtClean="0"/>
              <a:t>Small banks and credit unions: personal loans (but today they do the big loans, too depending on licensing)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8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829799" cy="685800"/>
          </a:xfrm>
        </p:spPr>
        <p:txBody>
          <a:bodyPr/>
          <a:lstStyle/>
          <a:p>
            <a:r>
              <a:rPr lang="en-US" dirty="0" smtClean="0"/>
              <a:t>Financial Intermediation Process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9979334"/>
              </p:ext>
            </p:extLst>
          </p:nvPr>
        </p:nvGraphicFramePr>
        <p:xfrm>
          <a:off x="227012" y="1066800"/>
          <a:ext cx="11811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8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1200"/>
            <a:ext cx="6553199" cy="418782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When you use a check or electronic payment, the central bank is the intermediary between money on deposit from one bank to a payment to another</a:t>
            </a:r>
          </a:p>
          <a:p>
            <a:endParaRPr lang="en-US" dirty="0"/>
          </a:p>
          <a:p>
            <a:r>
              <a:rPr lang="en-US" sz="3200" dirty="0" smtClean="0"/>
              <a:t>Central bank of the U.S.</a:t>
            </a:r>
          </a:p>
          <a:p>
            <a:pPr lvl="1"/>
            <a:r>
              <a:rPr lang="en-US" sz="2800" dirty="0" smtClean="0"/>
              <a:t>President Wilson 1913: Federal Reserve Act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3505200"/>
            <a:ext cx="406923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087" y="1828800"/>
            <a:ext cx="8772525" cy="47244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Board of Governors: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7 FT members appointed by the U.S. President and approved by Senate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14 year terms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can’t be removed for policy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Chairman (chair-woman today!) of the Board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4 </a:t>
            </a:r>
            <a:r>
              <a:rPr lang="en-US" dirty="0" err="1" smtClean="0"/>
              <a:t>yr</a:t>
            </a:r>
            <a:r>
              <a:rPr lang="en-US" dirty="0" smtClean="0"/>
              <a:t> terms, appointed (from Board) by President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Goes before Congress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Ben Bernanke since 2006; Janet </a:t>
            </a:r>
            <a:r>
              <a:rPr lang="en-US" dirty="0" err="1" smtClean="0"/>
              <a:t>Yellen</a:t>
            </a:r>
            <a:r>
              <a:rPr lang="en-US" dirty="0" smtClean="0"/>
              <a:t> (2/2014)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58" r="8876"/>
          <a:stretch/>
        </p:blipFill>
        <p:spPr>
          <a:xfrm>
            <a:off x="227012" y="3510566"/>
            <a:ext cx="357005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12" y="1828800"/>
            <a:ext cx="5867400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Fed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81200"/>
            <a:ext cx="10439399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12 Districts</a:t>
            </a:r>
          </a:p>
          <a:p>
            <a:r>
              <a:rPr lang="en-US" dirty="0" smtClean="0"/>
              <a:t>25 Branches</a:t>
            </a:r>
          </a:p>
          <a:p>
            <a:r>
              <a:rPr lang="en-US" dirty="0" smtClean="0"/>
              <a:t>Depository institutions: all financial institutions that accept deposits</a:t>
            </a:r>
          </a:p>
          <a:p>
            <a:r>
              <a:rPr lang="en-US" dirty="0" smtClean="0"/>
              <a:t>Federal Open Market Committee (</a:t>
            </a:r>
            <a:r>
              <a:rPr lang="en-US" dirty="0" err="1" smtClean="0"/>
              <a:t>Yellen</a:t>
            </a:r>
            <a:r>
              <a:rPr lang="en-US" dirty="0" smtClean="0"/>
              <a:t> is also the head of)</a:t>
            </a:r>
          </a:p>
          <a:p>
            <a:pPr lvl="1"/>
            <a:r>
              <a:rPr lang="en-US" sz="2400" dirty="0" smtClean="0"/>
              <a:t>Deals with monetary policy making and determining the money supply</a:t>
            </a:r>
          </a:p>
          <a:p>
            <a:pPr lvl="1"/>
            <a:r>
              <a:rPr lang="en-US" sz="2400" dirty="0" smtClean="0"/>
              <a:t>Part of the monetary system</a:t>
            </a:r>
          </a:p>
          <a:p>
            <a:pPr lvl="1"/>
            <a:r>
              <a:rPr lang="en-US" sz="2400" dirty="0" smtClean="0"/>
              <a:t>Federal monitors </a:t>
            </a:r>
          </a:p>
          <a:p>
            <a:pPr lvl="2"/>
            <a:r>
              <a:rPr lang="en-US" sz="2400" dirty="0" smtClean="0"/>
              <a:t>Requires financials to keep a certain % of funds on reserve in the vault and assigned Federal Reserve District Bank (amount depends on bank’s transaction volume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219199"/>
            <a:ext cx="9960428" cy="5262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1420" y="609600"/>
            <a:ext cx="5634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Federal Reserve Districts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92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Federal Reserve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2600"/>
            <a:ext cx="10896599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1. Supplies economy with currency</a:t>
            </a:r>
          </a:p>
          <a:p>
            <a:pPr lvl="1"/>
            <a:r>
              <a:rPr lang="en-US" sz="2400" dirty="0" smtClean="0"/>
              <a:t>Paper money = Federal Reserve Notes</a:t>
            </a:r>
          </a:p>
          <a:p>
            <a:pPr lvl="2"/>
            <a:r>
              <a:rPr lang="en-US" sz="2400" dirty="0" smtClean="0"/>
              <a:t>Each $ has a code for the Federal Reserve Bank who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puts it into circulation</a:t>
            </a:r>
          </a:p>
          <a:p>
            <a:pPr lvl="2"/>
            <a:r>
              <a:rPr lang="en-US" sz="2400" dirty="0" smtClean="0"/>
              <a:t>Each note is a liability of the Federal Reserve System, NOT the U.S. Treasury</a:t>
            </a:r>
          </a:p>
          <a:p>
            <a:pPr lvl="2"/>
            <a:endParaRPr lang="en-US" sz="2400" dirty="0"/>
          </a:p>
          <a:p>
            <a:r>
              <a:rPr lang="en-US" dirty="0" smtClean="0"/>
              <a:t>2. Fed holds financials’ reserves and is a payment clearing system</a:t>
            </a:r>
          </a:p>
          <a:p>
            <a:pPr lvl="1"/>
            <a:r>
              <a:rPr lang="en-US" sz="2400" dirty="0" smtClean="0"/>
              <a:t>Financials have to keep a % of transaction deposits on reserve</a:t>
            </a:r>
          </a:p>
          <a:p>
            <a:pPr lvl="1"/>
            <a:r>
              <a:rPr lang="en-US" sz="2400" dirty="0" smtClean="0"/>
              <a:t>Can access as needed</a:t>
            </a:r>
          </a:p>
          <a:p>
            <a:pPr lvl="1"/>
            <a:r>
              <a:rPr lang="en-US" sz="2400" dirty="0" smtClean="0"/>
              <a:t>Clearing house for payments from 1 financial to another</a:t>
            </a:r>
          </a:p>
          <a:p>
            <a:pPr lvl="2"/>
            <a:r>
              <a:rPr lang="en-US" sz="2400" dirty="0" smtClean="0"/>
              <a:t>Checks and electronic clearing payments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6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 </a:t>
            </a:r>
            <a:r>
              <a:rPr lang="en-US" dirty="0" smtClean="0"/>
              <a:t>example: assets have to equal liabilities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8401"/>
              </p:ext>
            </p:extLst>
          </p:nvPr>
        </p:nvGraphicFramePr>
        <p:xfrm>
          <a:off x="1598612" y="1981200"/>
          <a:ext cx="9906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4953000"/>
              </a:tblGrid>
              <a:tr h="11049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Assets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Liabilities</a:t>
                      </a:r>
                      <a:endParaRPr lang="en-US" sz="3600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Reserves  </a:t>
                      </a:r>
                      <a:r>
                        <a:rPr lang="en-US" sz="2400" dirty="0" smtClean="0"/>
                        <a:t>                 $100,000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Transactions Deposits              </a:t>
                      </a:r>
                      <a:r>
                        <a:rPr lang="en-US" sz="2400" dirty="0" smtClean="0"/>
                        <a:t>$1,000,000</a:t>
                      </a:r>
                      <a:endParaRPr lang="en-US" sz="2400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Loans  </a:t>
                      </a:r>
                      <a:r>
                        <a:rPr lang="en-US" sz="2400" dirty="0" smtClean="0"/>
                        <a:t>                       $900,000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TOTAL </a:t>
                      </a:r>
                      <a:r>
                        <a:rPr lang="en-US" sz="2400" dirty="0" smtClean="0"/>
                        <a:t>                      $1,000,000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TOTAL 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dirty="0" smtClean="0"/>
                        <a:t>                                          $1,000,000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4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Sample problem of money supply and banking together: Government of </a:t>
            </a:r>
            <a:r>
              <a:rPr lang="en-US" sz="2800" dirty="0" err="1" smtClean="0"/>
              <a:t>Macroland</a:t>
            </a:r>
            <a:r>
              <a:rPr lang="en-US" sz="2800" dirty="0" smtClean="0"/>
              <a:t> measures their money supply like the U.S. Their central bank has a required reserve ratio of 15%.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1413" y="1752600"/>
            <a:ext cx="10896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Bank deposits at central bank:  $300m		Currency held by public: $200m</a:t>
            </a:r>
          </a:p>
          <a:p>
            <a:pPr marL="0" indent="0">
              <a:buNone/>
            </a:pPr>
            <a:r>
              <a:rPr lang="en-US" sz="2000" dirty="0" smtClean="0"/>
              <a:t>Currency held in bank vaults: $150m		Travelers checks (M1) = $5m</a:t>
            </a:r>
          </a:p>
          <a:p>
            <a:pPr marL="0" indent="0">
              <a:buNone/>
            </a:pPr>
            <a:r>
              <a:rPr lang="en-US" sz="2000" dirty="0" smtClean="0"/>
              <a:t>Checkable bank deposits (M1 money) = $650m</a:t>
            </a:r>
          </a:p>
          <a:p>
            <a:r>
              <a:rPr lang="en-US" sz="2000" dirty="0" smtClean="0"/>
              <a:t>1. M1 = sum of currency held by public + checkable deposits + travelers checks </a:t>
            </a:r>
          </a:p>
          <a:p>
            <a:pPr lvl="1"/>
            <a:r>
              <a:rPr lang="en-US" sz="1600" dirty="0" smtClean="0"/>
              <a:t>M1 = 200m + 650m + 5m = 855m</a:t>
            </a:r>
          </a:p>
          <a:p>
            <a:r>
              <a:rPr lang="en-US" sz="2000" dirty="0" smtClean="0"/>
              <a:t>2. monetary base = sum of currency held by public + bank vaults + </a:t>
            </a:r>
            <a:r>
              <a:rPr lang="en-US" sz="2000" dirty="0" err="1" smtClean="0"/>
              <a:t>dep</a:t>
            </a:r>
            <a:r>
              <a:rPr lang="en-US" sz="2000" dirty="0" smtClean="0"/>
              <a:t> at central bank</a:t>
            </a:r>
          </a:p>
          <a:p>
            <a:pPr lvl="1"/>
            <a:r>
              <a:rPr lang="en-US" sz="1600" dirty="0" smtClean="0"/>
              <a:t>Monetary base = 200 + 150 + 300 = 650m</a:t>
            </a:r>
            <a:endParaRPr lang="en-US" sz="1600" dirty="0"/>
          </a:p>
          <a:p>
            <a:r>
              <a:rPr lang="en-US" sz="2000" dirty="0" smtClean="0"/>
              <a:t>3. Required reserves = </a:t>
            </a:r>
            <a:r>
              <a:rPr lang="en-US" sz="2000" dirty="0" err="1" smtClean="0"/>
              <a:t>req</a:t>
            </a:r>
            <a:r>
              <a:rPr lang="en-US" sz="2000" dirty="0" smtClean="0"/>
              <a:t> res ratio x checkable deposits = .15 X 650m = 97.5m</a:t>
            </a:r>
          </a:p>
          <a:p>
            <a:r>
              <a:rPr lang="en-US" sz="2000" dirty="0" smtClean="0"/>
              <a:t>4. Excess reserves = total reserves – required reserves = 450m – 97.5 = 352.5m</a:t>
            </a:r>
          </a:p>
          <a:p>
            <a:pPr lvl="1"/>
            <a:r>
              <a:rPr lang="en-US" sz="1600" dirty="0" smtClean="0"/>
              <a:t>Total reserves = deposits at central bank and bank vault deposits = 300 + 150 = 450m</a:t>
            </a:r>
          </a:p>
          <a:p>
            <a:pPr marL="282575" lvl="1" indent="0">
              <a:buNone/>
            </a:pPr>
            <a:r>
              <a:rPr lang="en-US" dirty="0" smtClean="0"/>
              <a:t>5. Can the bank increase checkable deposits (for potential loans)? Yes:</a:t>
            </a:r>
          </a:p>
          <a:p>
            <a:pPr marL="282575" lvl="1" indent="0">
              <a:buNone/>
            </a:pPr>
            <a:r>
              <a:rPr lang="en-US" sz="1700" dirty="0" smtClean="0"/>
              <a:t>Excess reserves = $352.5m X res ratio of 15% = $52.88m </a:t>
            </a:r>
            <a:r>
              <a:rPr lang="en-US" sz="1700" dirty="0" err="1" smtClean="0"/>
              <a:t>req</a:t>
            </a:r>
            <a:r>
              <a:rPr lang="en-US" sz="1700" dirty="0" smtClean="0"/>
              <a:t> reserves, so 352.5 – 52.88 = $299.62 avail for more checkable deposits (and there will be enough in require reserves to cover the deposit liability) </a:t>
            </a:r>
          </a:p>
        </p:txBody>
      </p:sp>
    </p:spTree>
    <p:extLst>
      <p:ext uri="{BB962C8B-B14F-4D97-AF65-F5344CB8AC3E}">
        <p14:creationId xmlns:p14="http://schemas.microsoft.com/office/powerpoint/2010/main" val="330375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Properties of Money 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1. Unit of Exchange</a:t>
            </a:r>
          </a:p>
          <a:p>
            <a:pPr lvl="1"/>
            <a:r>
              <a:rPr lang="en-US" sz="2800" dirty="0" smtClean="0"/>
              <a:t>Accepted as payment in the market</a:t>
            </a:r>
          </a:p>
          <a:p>
            <a:pPr lvl="1"/>
            <a:r>
              <a:rPr lang="en-US" sz="2800" dirty="0" smtClean="0"/>
              <a:t>Used to use barter system of exchanging goods</a:t>
            </a:r>
          </a:p>
          <a:p>
            <a:pPr lvl="2"/>
            <a:r>
              <a:rPr lang="en-US" sz="2800" dirty="0" smtClean="0"/>
              <a:t>Problem if milk is not what the butcher wants, but the dairy owner wants meat and the butcher wants eggs…</a:t>
            </a:r>
          </a:p>
          <a:p>
            <a:pPr lvl="2"/>
            <a:r>
              <a:rPr lang="en-US" sz="2800" dirty="0" smtClean="0"/>
              <a:t>Shortens and reduces cost of potential transaction chain</a:t>
            </a:r>
          </a:p>
          <a:p>
            <a:pPr lvl="2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83" y="4876800"/>
            <a:ext cx="7274329" cy="16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bank has excess reserves, they can take more deposits and then turn around and make more loans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899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Fed’s job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81200"/>
            <a:ext cx="10439399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3. Fiscal agent</a:t>
            </a:r>
          </a:p>
          <a:p>
            <a:pPr lvl="1"/>
            <a:r>
              <a:rPr lang="en-US" sz="2600" dirty="0" smtClean="0"/>
              <a:t>U.S. Treasury has an account</a:t>
            </a:r>
          </a:p>
          <a:p>
            <a:pPr lvl="1"/>
            <a:r>
              <a:rPr lang="en-US" sz="2600" dirty="0" smtClean="0"/>
              <a:t>Helps with tax revenue</a:t>
            </a:r>
          </a:p>
          <a:p>
            <a:pPr lvl="1"/>
            <a:r>
              <a:rPr lang="en-US" sz="2600" dirty="0" smtClean="0"/>
              <a:t>Purchase and sale of government securities</a:t>
            </a:r>
          </a:p>
          <a:p>
            <a:pPr marL="282575" lvl="1" indent="0">
              <a:buNone/>
            </a:pPr>
            <a:endParaRPr lang="en-US" dirty="0"/>
          </a:p>
          <a:p>
            <a:r>
              <a:rPr lang="en-US" sz="3000" dirty="0" smtClean="0"/>
              <a:t>4. Works with FDIC, Comptroller of currency, Office of Thrift Supervision and NCUA to regulate financials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5. Conducts monetary policy</a:t>
            </a:r>
          </a:p>
          <a:p>
            <a:pPr lvl="1"/>
            <a:r>
              <a:rPr lang="en-US" sz="2600" dirty="0" smtClean="0"/>
              <a:t>Money supply</a:t>
            </a:r>
          </a:p>
        </p:txBody>
      </p:sp>
    </p:spTree>
    <p:extLst>
      <p:ext uri="{BB962C8B-B14F-4D97-AF65-F5344CB8AC3E}">
        <p14:creationId xmlns:p14="http://schemas.microsoft.com/office/powerpoint/2010/main" val="11697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Fed’s job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6. Foreign Currency Markets</a:t>
            </a:r>
          </a:p>
          <a:p>
            <a:pPr lvl="1"/>
            <a:r>
              <a:rPr lang="en-US" sz="2800" dirty="0" smtClean="0"/>
              <a:t>Buys/sells foreign currency to adjust the value of the $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7. “lender of last resort”</a:t>
            </a:r>
          </a:p>
          <a:p>
            <a:pPr lvl="1"/>
            <a:r>
              <a:rPr lang="en-US" sz="2400" dirty="0" smtClean="0"/>
              <a:t>If a bank is low on cash temporarily, the Fed will provide funds to prevent illiquidity</a:t>
            </a:r>
          </a:p>
          <a:p>
            <a:pPr lvl="1"/>
            <a:r>
              <a:rPr lang="en-US" sz="2400" dirty="0" smtClean="0"/>
              <a:t>Key word is temporary</a:t>
            </a:r>
          </a:p>
          <a:p>
            <a:pPr lvl="1"/>
            <a:r>
              <a:rPr lang="en-US" sz="2400" dirty="0" smtClean="0"/>
              <a:t>Funds paid out rose rapidly in past decade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3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Reserve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Depository institution holds less in reserves than total deposited</a:t>
            </a:r>
          </a:p>
          <a:p>
            <a:pPr lvl="1"/>
            <a:r>
              <a:rPr lang="en-US" sz="2400" dirty="0" smtClean="0"/>
              <a:t>Banks don’t keep 100% of deposits on hand</a:t>
            </a:r>
          </a:p>
          <a:p>
            <a:pPr lvl="2"/>
            <a:r>
              <a:rPr lang="en-US" sz="2400" dirty="0" smtClean="0"/>
              <a:t>Reserves kept in own cash vault and Federal Reserve Bank</a:t>
            </a:r>
          </a:p>
          <a:p>
            <a:pPr lvl="2"/>
            <a:r>
              <a:rPr lang="en-US" sz="2400" dirty="0" smtClean="0"/>
              <a:t>Reserve Ratio </a:t>
            </a:r>
          </a:p>
          <a:p>
            <a:pPr lvl="3"/>
            <a:r>
              <a:rPr lang="en-US" sz="2400" dirty="0" smtClean="0"/>
              <a:t>Fed “required reserves”</a:t>
            </a:r>
          </a:p>
          <a:p>
            <a:pPr lvl="3"/>
            <a:r>
              <a:rPr lang="en-US" sz="2400" dirty="0" smtClean="0"/>
              <a:t>“excess reserves” that bank wishes to have</a:t>
            </a:r>
          </a:p>
          <a:p>
            <a:pPr lvl="3"/>
            <a:endParaRPr lang="en-US" sz="2400" dirty="0"/>
          </a:p>
          <a:p>
            <a:pPr lvl="3"/>
            <a:r>
              <a:rPr lang="en-US" sz="2400" dirty="0" smtClean="0"/>
              <a:t>i.e. Bank has deposits of 1,000,000 at 10% Federal Reserve Ratio = $100,000 on reserve</a:t>
            </a:r>
          </a:p>
        </p:txBody>
      </p:sp>
    </p:spTree>
    <p:extLst>
      <p:ext uri="{BB962C8B-B14F-4D97-AF65-F5344CB8AC3E}">
        <p14:creationId xmlns:p14="http://schemas.microsoft.com/office/powerpoint/2010/main" val="36201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 and Fractional Reserve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1200"/>
            <a:ext cx="10896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Fed can increase the quantity of money with the banking system</a:t>
            </a:r>
          </a:p>
          <a:p>
            <a:pPr lvl="1"/>
            <a:r>
              <a:rPr lang="en-US" sz="2400" dirty="0" smtClean="0"/>
              <a:t>Open market operation = Fed purchases and sells U.S. government securities (bonds) in private secondary market (bond dealer, investment banker</a:t>
            </a:r>
            <a:r>
              <a:rPr lang="en-US" dirty="0" smtClean="0"/>
              <a:t>)</a:t>
            </a:r>
          </a:p>
          <a:p>
            <a:pPr lvl="2"/>
            <a:r>
              <a:rPr lang="en-US" sz="2000" dirty="0" smtClean="0"/>
              <a:t>i.e. Fed buys $100k bond from a broker</a:t>
            </a:r>
          </a:p>
          <a:p>
            <a:pPr lvl="3"/>
            <a:r>
              <a:rPr lang="en-US" sz="2000" dirty="0" smtClean="0"/>
              <a:t>Fed transfers $100k to bond dealer’s account at Bank A.  Bank A’s deposit liabilities go up by $100k (new money from the Fed into the system).  If the Fed Reserve deposit ratio is 10% so with + $100k, $10k more to reserves</a:t>
            </a:r>
          </a:p>
          <a:p>
            <a:pPr lvl="3"/>
            <a:r>
              <a:rPr lang="en-US" sz="2000" dirty="0" smtClean="0"/>
              <a:t>$90k goes to new loans for Bank A</a:t>
            </a:r>
          </a:p>
          <a:p>
            <a:pPr lvl="3"/>
            <a:r>
              <a:rPr lang="en-US" sz="2000" dirty="0" smtClean="0"/>
              <a:t>Cycle continues: recipient of $90k spends $ which will be deposited at other banks</a:t>
            </a:r>
          </a:p>
          <a:p>
            <a:pPr lvl="3"/>
            <a:r>
              <a:rPr lang="en-US" sz="2000" dirty="0" smtClean="0"/>
              <a:t>New bank has 10% reserve requirement, so $9k goes in reserve and they have $81k to lend</a:t>
            </a:r>
          </a:p>
          <a:p>
            <a:pPr lvl="3"/>
            <a:endParaRPr lang="en-US" dirty="0"/>
          </a:p>
          <a:p>
            <a:pPr lvl="1"/>
            <a:r>
              <a:rPr lang="en-US" sz="2800" dirty="0" smtClean="0"/>
              <a:t>Opposite if Fed sells government bonds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35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285750"/>
            <a:ext cx="83566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72107"/>
              </p:ext>
            </p:extLst>
          </p:nvPr>
        </p:nvGraphicFramePr>
        <p:xfrm>
          <a:off x="1522411" y="380996"/>
          <a:ext cx="10134600" cy="634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/>
                <a:gridCol w="2533650"/>
                <a:gridCol w="2533650"/>
                <a:gridCol w="2533650"/>
              </a:tblGrid>
              <a:tr h="74295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Bank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New Deposits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New Reserves (10%)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Maximum New Loans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$100,000 (from Fed)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$10,000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$90,000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$90,000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$9,000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$81,000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$81,000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$8,100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$72,900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$72,900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$7,290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$65,610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Etc.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All other banks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$656,100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$65,610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$590,490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$1,000,000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$100,000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$900,000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8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1200"/>
            <a:ext cx="10820400" cy="4724400"/>
          </a:xfrm>
        </p:spPr>
        <p:txBody>
          <a:bodyPr/>
          <a:lstStyle/>
          <a:p>
            <a:r>
              <a:rPr lang="en-US" dirty="0" smtClean="0"/>
              <a:t>Measures the total amount that the money supply changes if bank reserves go up or down</a:t>
            </a:r>
          </a:p>
          <a:p>
            <a:r>
              <a:rPr lang="en-US" dirty="0" smtClean="0"/>
              <a:t># multiplied by change in reserves = change in $ supply</a:t>
            </a:r>
          </a:p>
          <a:p>
            <a:r>
              <a:rPr lang="en-US" dirty="0" smtClean="0"/>
              <a:t>Potential money multiplier = 1/reserve ratio</a:t>
            </a:r>
          </a:p>
          <a:p>
            <a:pPr lvl="1"/>
            <a:r>
              <a:rPr lang="en-US" sz="2400" dirty="0" smtClean="0"/>
              <a:t>(1/fraction of deposits bank hold on reserve)</a:t>
            </a:r>
          </a:p>
          <a:p>
            <a:pPr lvl="1"/>
            <a:r>
              <a:rPr lang="en-US" sz="2400" dirty="0" smtClean="0"/>
              <a:t>Problem: Cash Leakage when borrowers hold some funds outside of the banking system</a:t>
            </a:r>
          </a:p>
          <a:p>
            <a:pPr lvl="2"/>
            <a:r>
              <a:rPr lang="en-US" sz="2400" dirty="0" smtClean="0"/>
              <a:t>So money is not on reserve to make more loans</a:t>
            </a:r>
          </a:p>
          <a:p>
            <a:pPr lvl="2"/>
            <a:r>
              <a:rPr lang="en-US" sz="2400" dirty="0" smtClean="0"/>
              <a:t>More leakage = smaller actual money multiplier</a:t>
            </a:r>
          </a:p>
          <a:p>
            <a:pPr lvl="2"/>
            <a:r>
              <a:rPr lang="en-US" sz="2400" dirty="0" smtClean="0"/>
              <a:t>Real world: potential money multiplier usually higher than actual b/c of leakage and depends on the definition of money supply (M1, M2, MZM)</a:t>
            </a:r>
          </a:p>
        </p:txBody>
      </p:sp>
    </p:spTree>
    <p:extLst>
      <p:ext uri="{BB962C8B-B14F-4D97-AF65-F5344CB8AC3E}">
        <p14:creationId xmlns:p14="http://schemas.microsoft.com/office/powerpoint/2010/main" val="39665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Multiplier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Fed injects $100,000</a:t>
            </a:r>
          </a:p>
          <a:p>
            <a:r>
              <a:rPr lang="en-US" sz="3200" dirty="0" smtClean="0"/>
              <a:t>At reserve ration of 10%</a:t>
            </a:r>
          </a:p>
          <a:p>
            <a:r>
              <a:rPr lang="en-US" sz="3200" dirty="0" smtClean="0"/>
              <a:t>1/.1 = 10</a:t>
            </a:r>
          </a:p>
          <a:p>
            <a:r>
              <a:rPr lang="en-US" sz="3200" dirty="0" smtClean="0"/>
              <a:t>10 X $100,000 = 1,000,000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03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Deposit Insurance Corporation: FDIC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828800"/>
            <a:ext cx="6705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Because banks only hold a % of deposits on hand</a:t>
            </a:r>
          </a:p>
          <a:p>
            <a:pPr lvl="1"/>
            <a:r>
              <a:rPr lang="en-US" sz="2200" dirty="0" smtClean="0"/>
              <a:t>Risk of bank run: all depositors want their funds at the same time</a:t>
            </a:r>
          </a:p>
          <a:p>
            <a:pPr lvl="2"/>
            <a:r>
              <a:rPr lang="en-US" sz="2200" dirty="0" smtClean="0"/>
              <a:t>Causes bank failures</a:t>
            </a:r>
          </a:p>
          <a:p>
            <a:pPr lvl="2"/>
            <a:r>
              <a:rPr lang="en-US" sz="2200" dirty="0" smtClean="0"/>
              <a:t>1929- 1933: average of 3k banks failed/year</a:t>
            </a:r>
          </a:p>
          <a:p>
            <a:pPr lvl="1"/>
            <a:r>
              <a:rPr lang="en-US" sz="2200" dirty="0" smtClean="0"/>
              <a:t>1933 Federal Deposit Insurance Corporation formed</a:t>
            </a:r>
          </a:p>
          <a:p>
            <a:pPr lvl="2"/>
            <a:r>
              <a:rPr lang="en-US" sz="2200" dirty="0" smtClean="0"/>
              <a:t>Funds depositors</a:t>
            </a:r>
          </a:p>
          <a:p>
            <a:pPr lvl="2"/>
            <a:r>
              <a:rPr lang="en-US" sz="2200" dirty="0" smtClean="0"/>
              <a:t>Increased confidence in banks</a:t>
            </a:r>
          </a:p>
          <a:p>
            <a:pPr lvl="2"/>
            <a:r>
              <a:rPr lang="en-US" sz="2200" dirty="0" smtClean="0"/>
              <a:t>Higher amount of deposits (both # and $ of)</a:t>
            </a:r>
          </a:p>
          <a:p>
            <a:pPr lvl="2"/>
            <a:r>
              <a:rPr lang="en-US" sz="2200" dirty="0" smtClean="0"/>
              <a:t>$250k per person per institution</a:t>
            </a:r>
          </a:p>
          <a:p>
            <a:pPr lvl="2"/>
            <a:r>
              <a:rPr lang="en-US" sz="2200" dirty="0" smtClean="0"/>
              <a:t>Credit unions added in 1971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39" r="4857"/>
          <a:stretch/>
        </p:blipFill>
        <p:spPr>
          <a:xfrm>
            <a:off x="7313612" y="3505200"/>
            <a:ext cx="4667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money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98" y="1905000"/>
            <a:ext cx="4343399" cy="4187825"/>
          </a:xfrm>
        </p:spPr>
        <p:txBody>
          <a:bodyPr/>
          <a:lstStyle/>
          <a:p>
            <a:r>
              <a:rPr lang="en-US" sz="3200" dirty="0" smtClean="0"/>
              <a:t>2. Unit of Accounting</a:t>
            </a:r>
          </a:p>
          <a:p>
            <a:pPr lvl="1"/>
            <a:r>
              <a:rPr lang="en-US" sz="2800" dirty="0" smtClean="0"/>
              <a:t>Pricing system</a:t>
            </a:r>
          </a:p>
          <a:p>
            <a:pPr lvl="1"/>
            <a:r>
              <a:rPr lang="en-US" sz="2800" dirty="0" smtClean="0"/>
              <a:t>Vehicle to compare goods and services</a:t>
            </a:r>
          </a:p>
          <a:p>
            <a:pPr lvl="1"/>
            <a:r>
              <a:rPr lang="en-US" sz="2800" dirty="0" smtClean="0"/>
              <a:t>Standard of value</a:t>
            </a:r>
          </a:p>
          <a:p>
            <a:pPr lvl="1"/>
            <a:r>
              <a:rPr lang="en-US" sz="2800" dirty="0" smtClean="0"/>
              <a:t>Way to measure income, profit, loss, budget and expenses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348" b="15217"/>
          <a:stretch/>
        </p:blipFill>
        <p:spPr>
          <a:xfrm>
            <a:off x="5472997" y="2590800"/>
            <a:ext cx="670243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FDIC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1200"/>
            <a:ext cx="10896600" cy="4724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Premiums </a:t>
            </a:r>
          </a:p>
          <a:p>
            <a:pPr lvl="1"/>
            <a:r>
              <a:rPr lang="en-US" sz="2800" dirty="0" smtClean="0"/>
              <a:t>Same for all institutions regardless of size and risk</a:t>
            </a:r>
          </a:p>
          <a:p>
            <a:pPr lvl="2"/>
            <a:r>
              <a:rPr lang="en-US" sz="2400" dirty="0" smtClean="0"/>
              <a:t>Bank managers are more willing to take risks because the fee doesn’t rise with the risk and their deposits are protected</a:t>
            </a:r>
          </a:p>
          <a:p>
            <a:pPr lvl="1"/>
            <a:r>
              <a:rPr lang="en-US" sz="2800" dirty="0" smtClean="0"/>
              <a:t>Premium too small</a:t>
            </a:r>
          </a:p>
          <a:p>
            <a:pPr lvl="2"/>
            <a:r>
              <a:rPr lang="en-US" sz="2400" dirty="0" smtClean="0"/>
              <a:t>People are willing to take lower deposit % rate for the security of the insurance</a:t>
            </a:r>
          </a:p>
          <a:p>
            <a:pPr lvl="3"/>
            <a:r>
              <a:rPr lang="en-US" sz="2400" dirty="0" smtClean="0"/>
              <a:t>Abused for profit by bankers</a:t>
            </a:r>
          </a:p>
          <a:p>
            <a:r>
              <a:rPr lang="en-US" sz="2800" dirty="0" smtClean="0"/>
              <a:t> Lack of monitoring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Depositors feel protected so they aren’t paying close attention to risks taken by management</a:t>
            </a:r>
          </a:p>
          <a:p>
            <a:pPr lvl="1"/>
            <a:r>
              <a:rPr lang="en-US" sz="2400" dirty="0" smtClean="0"/>
              <a:t>Moral hazards of managers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25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FDIC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3" y="1981200"/>
            <a:ext cx="10744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Regulations to try to fix some of the issues with enforcement in the early 2000s</a:t>
            </a:r>
          </a:p>
          <a:p>
            <a:pPr lvl="1"/>
            <a:r>
              <a:rPr lang="en-US" sz="2400" dirty="0" smtClean="0"/>
              <a:t>Higher rate of examinations (audits)</a:t>
            </a:r>
            <a:endParaRPr lang="en-US" sz="2400" dirty="0"/>
          </a:p>
          <a:p>
            <a:r>
              <a:rPr lang="en-US" dirty="0" smtClean="0"/>
              <a:t>Federal Department of Insurance Reform Act of 2005</a:t>
            </a:r>
          </a:p>
          <a:p>
            <a:pPr lvl="1"/>
            <a:r>
              <a:rPr lang="en-US" sz="2400" dirty="0" smtClean="0"/>
              <a:t>Coverage was increased</a:t>
            </a:r>
          </a:p>
          <a:p>
            <a:pPr lvl="1"/>
            <a:r>
              <a:rPr lang="en-US" sz="2400" dirty="0" smtClean="0"/>
              <a:t>Able to adjust premiums</a:t>
            </a:r>
          </a:p>
          <a:p>
            <a:pPr lvl="1"/>
            <a:r>
              <a:rPr lang="en-US" sz="2400" dirty="0" smtClean="0"/>
              <a:t>Premiums went up</a:t>
            </a:r>
          </a:p>
          <a:p>
            <a:r>
              <a:rPr lang="en-US" dirty="0" smtClean="0"/>
              <a:t>Push back – </a:t>
            </a:r>
          </a:p>
          <a:p>
            <a:pPr lvl="1"/>
            <a:r>
              <a:rPr lang="en-US" sz="2400" dirty="0" smtClean="0"/>
              <a:t>lower returns for banks because the premiums have gone up so some banks are actually discouraging small deposits (fees)</a:t>
            </a:r>
          </a:p>
          <a:p>
            <a:pPr lvl="1"/>
            <a:r>
              <a:rPr lang="en-US" sz="2400" dirty="0" smtClean="0"/>
              <a:t>Low lending rates = low returns, too</a:t>
            </a:r>
          </a:p>
        </p:txBody>
      </p:sp>
    </p:spTree>
    <p:extLst>
      <p:ext uri="{BB962C8B-B14F-4D97-AF65-F5344CB8AC3E}">
        <p14:creationId xmlns:p14="http://schemas.microsoft.com/office/powerpoint/2010/main" val="24802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Burt Bucks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Money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3. Store of Value</a:t>
            </a:r>
          </a:p>
          <a:p>
            <a:pPr lvl="1"/>
            <a:r>
              <a:rPr lang="en-US" sz="2800" dirty="0" smtClean="0"/>
              <a:t>Purchasing power</a:t>
            </a:r>
          </a:p>
          <a:p>
            <a:pPr lvl="1"/>
            <a:r>
              <a:rPr lang="en-US" sz="2800" dirty="0" smtClean="0"/>
              <a:t>Way to transfer wealth</a:t>
            </a:r>
          </a:p>
          <a:p>
            <a:pPr lvl="1"/>
            <a:endParaRPr lang="en-US" dirty="0"/>
          </a:p>
          <a:p>
            <a:r>
              <a:rPr lang="en-US" sz="3200" dirty="0" smtClean="0"/>
              <a:t>4. Standard of deferred payment</a:t>
            </a:r>
          </a:p>
          <a:p>
            <a:pPr lvl="1"/>
            <a:r>
              <a:rPr lang="en-US" sz="2800" dirty="0" smtClean="0"/>
              <a:t>Method of debt repayment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12" y="1752600"/>
            <a:ext cx="3105150" cy="39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as an asset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Liquid: easily acquired and disposed of (cash is most liquid, collectibles would be among the least)</a:t>
            </a:r>
          </a:p>
          <a:p>
            <a:r>
              <a:rPr lang="en-US" sz="3200" dirty="0" smtClean="0"/>
              <a:t>Low transaction costs</a:t>
            </a:r>
          </a:p>
          <a:p>
            <a:r>
              <a:rPr lang="en-US" sz="3200" dirty="0" smtClean="0"/>
              <a:t>Certainty (relative) of value</a:t>
            </a:r>
          </a:p>
          <a:p>
            <a:r>
              <a:rPr lang="en-US" sz="3200" dirty="0" smtClean="0"/>
              <a:t>A price to the liquidity in the form of less potential (interest) earnings if invested in another (riskier) financial product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Money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7612" y="1905000"/>
            <a:ext cx="10820400" cy="48006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1. Barter: </a:t>
            </a:r>
            <a:r>
              <a:rPr lang="en-US" dirty="0" smtClean="0"/>
              <a:t>direct exchange of goods and services</a:t>
            </a:r>
          </a:p>
          <a:p>
            <a:pPr lvl="1"/>
            <a:r>
              <a:rPr lang="en-US" sz="2800" dirty="0" smtClean="0"/>
              <a:t>2. Commodity: </a:t>
            </a:r>
            <a:r>
              <a:rPr lang="en-US" dirty="0" smtClean="0"/>
              <a:t>goods (gold, silver, cloth…) used to trade for goods</a:t>
            </a:r>
          </a:p>
          <a:p>
            <a:pPr lvl="2"/>
            <a:r>
              <a:rPr lang="en-US" sz="2400" dirty="0" smtClean="0"/>
              <a:t>Initially paper money just represented gold or silver</a:t>
            </a:r>
          </a:p>
          <a:p>
            <a:pPr lvl="2"/>
            <a:r>
              <a:rPr lang="en-US" sz="2400" dirty="0" smtClean="0"/>
              <a:t>“gold standard</a:t>
            </a:r>
            <a:r>
              <a:rPr lang="en-US" sz="2400" dirty="0" smtClean="0"/>
              <a:t>” (commodity-backed money)</a:t>
            </a:r>
            <a:endParaRPr lang="en-US" sz="2400" dirty="0" smtClean="0"/>
          </a:p>
          <a:p>
            <a:pPr lvl="3"/>
            <a:r>
              <a:rPr lang="en-US" sz="2400" dirty="0" smtClean="0"/>
              <a:t>Amount of money in circulation was backed by an equivalent amount of value in gold</a:t>
            </a:r>
          </a:p>
          <a:p>
            <a:pPr lvl="3"/>
            <a:r>
              <a:rPr lang="en-US" sz="2400" dirty="0" smtClean="0"/>
              <a:t>If you had $1 you could exchange it for $1 in gold</a:t>
            </a:r>
          </a:p>
          <a:p>
            <a:pPr lvl="3"/>
            <a:r>
              <a:rPr lang="en-US" sz="2400" dirty="0" smtClean="0"/>
              <a:t>Limitations:</a:t>
            </a:r>
          </a:p>
          <a:p>
            <a:pPr lvl="4"/>
            <a:r>
              <a:rPr lang="en-US" sz="2400" dirty="0" smtClean="0"/>
              <a:t>Finite/availability of gold</a:t>
            </a:r>
          </a:p>
          <a:p>
            <a:pPr lvl="4"/>
            <a:r>
              <a:rPr lang="en-US" sz="2400" dirty="0" smtClean="0"/>
              <a:t>Today, credit/internet transactions</a:t>
            </a:r>
          </a:p>
          <a:p>
            <a:pPr lvl="4"/>
            <a:r>
              <a:rPr lang="en-US" sz="2400" dirty="0" smtClean="0"/>
              <a:t>Practicality</a:t>
            </a:r>
          </a:p>
          <a:p>
            <a:pPr lvl="4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12" y="381000"/>
            <a:ext cx="342034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139" r="2951" b="10318"/>
          <a:stretch/>
        </p:blipFill>
        <p:spPr>
          <a:xfrm>
            <a:off x="8602663" y="4495800"/>
            <a:ext cx="30543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413" y="1981200"/>
            <a:ext cx="10058399" cy="464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Fiat Money:</a:t>
            </a:r>
          </a:p>
          <a:p>
            <a:pPr lvl="1"/>
            <a:r>
              <a:rPr lang="en-US" sz="2800" dirty="0" smtClean="0"/>
              <a:t>Government declares the legal value of currency (printed paper and coin)</a:t>
            </a:r>
          </a:p>
          <a:p>
            <a:pPr lvl="1"/>
            <a:r>
              <a:rPr lang="en-US" sz="2800" dirty="0" smtClean="0"/>
              <a:t>No commodity backing</a:t>
            </a:r>
          </a:p>
          <a:p>
            <a:pPr lvl="1"/>
            <a:r>
              <a:rPr lang="en-US" sz="2800" dirty="0" smtClean="0"/>
              <a:t>Fiduciary Monetary System: “trust” in Latin</a:t>
            </a:r>
          </a:p>
          <a:p>
            <a:pPr lvl="1"/>
            <a:r>
              <a:rPr lang="en-US" sz="2800" dirty="0" smtClean="0"/>
              <a:t>Problems</a:t>
            </a:r>
          </a:p>
          <a:p>
            <a:pPr lvl="2"/>
            <a:r>
              <a:rPr lang="en-US" sz="2800" dirty="0" smtClean="0"/>
              <a:t>Inflation</a:t>
            </a:r>
          </a:p>
          <a:p>
            <a:pPr lvl="2"/>
            <a:r>
              <a:rPr lang="en-US" sz="2800" dirty="0" smtClean="0"/>
              <a:t>Confidence</a:t>
            </a:r>
          </a:p>
          <a:p>
            <a:pPr lvl="2"/>
            <a:r>
              <a:rPr lang="en-US" sz="2800" dirty="0" smtClean="0"/>
              <a:t>“predicted” value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12" y="4362450"/>
            <a:ext cx="302649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of Fiduciary Monetary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Transaction Deposits</a:t>
            </a:r>
          </a:p>
          <a:p>
            <a:pPr lvl="1"/>
            <a:r>
              <a:rPr lang="en-US" sz="2800" dirty="0" smtClean="0"/>
              <a:t>Debits and Deposit accounts (checking accounts)</a:t>
            </a:r>
          </a:p>
          <a:p>
            <a:pPr lvl="2"/>
            <a:r>
              <a:rPr lang="en-US" sz="2800" dirty="0" smtClean="0"/>
              <a:t>Easily accessed</a:t>
            </a:r>
          </a:p>
          <a:p>
            <a:pPr lvl="2"/>
            <a:r>
              <a:rPr lang="en-US" sz="2800" dirty="0" smtClean="0"/>
              <a:t>Banks and Credit Unions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2" y="3505200"/>
            <a:ext cx="4696592" cy="304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9048"/>
          <a:stretch/>
        </p:blipFill>
        <p:spPr>
          <a:xfrm>
            <a:off x="1522413" y="4267200"/>
            <a:ext cx="4669578" cy="21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0</TotalTime>
  <Words>2082</Words>
  <Application>Microsoft Office PowerPoint</Application>
  <PresentationFormat>Custom</PresentationFormat>
  <Paragraphs>313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Cambria</vt:lpstr>
      <vt:lpstr>Currency Symbols 16x9</vt:lpstr>
      <vt:lpstr>Show me the…</vt:lpstr>
      <vt:lpstr>What is “money”?</vt:lpstr>
      <vt:lpstr>4 Properties of Money :</vt:lpstr>
      <vt:lpstr>Properties of money continued</vt:lpstr>
      <vt:lpstr>Properties of Money continued</vt:lpstr>
      <vt:lpstr>Money as an asset</vt:lpstr>
      <vt:lpstr>History of Money </vt:lpstr>
      <vt:lpstr>Money today</vt:lpstr>
      <vt:lpstr>Foundation of Fiduciary Monetary System</vt:lpstr>
      <vt:lpstr>Assumptions of our banking system</vt:lpstr>
      <vt:lpstr>Measuring money</vt:lpstr>
      <vt:lpstr>Measuring Money: M1 and M2</vt:lpstr>
      <vt:lpstr>Measuring Money continued</vt:lpstr>
      <vt:lpstr>Step back: Securities overview</vt:lpstr>
      <vt:lpstr>Stocks</vt:lpstr>
      <vt:lpstr>Bonds: Direct Loan</vt:lpstr>
      <vt:lpstr>Banking system: 2 institutions</vt:lpstr>
      <vt:lpstr>Financing </vt:lpstr>
      <vt:lpstr>Why use a bank?</vt:lpstr>
      <vt:lpstr>How does banking work?</vt:lpstr>
      <vt:lpstr>Financial Intermediation Process</vt:lpstr>
      <vt:lpstr>Federal Reserve</vt:lpstr>
      <vt:lpstr>Structure of the Fed</vt:lpstr>
      <vt:lpstr>Federal Reserve Structure</vt:lpstr>
      <vt:lpstr>Structure of Fed continued</vt:lpstr>
      <vt:lpstr>PowerPoint Presentation</vt:lpstr>
      <vt:lpstr>What does the Federal Reserve do?</vt:lpstr>
      <vt:lpstr>Balance Sheet example: assets have to equal liabilities</vt:lpstr>
      <vt:lpstr>Sample problem of money supply and banking together: Government of Macroland measures their money supply like the U.S. Their central bank has a required reserve ratio of 15%.</vt:lpstr>
      <vt:lpstr>PowerPoint Presentation</vt:lpstr>
      <vt:lpstr>Fed’s job continued</vt:lpstr>
      <vt:lpstr>Fed’s job continued </vt:lpstr>
      <vt:lpstr>Fractional Reserve Banking</vt:lpstr>
      <vt:lpstr>Monetary Policy and Fractional Reserve Banking</vt:lpstr>
      <vt:lpstr>PowerPoint Presentation</vt:lpstr>
      <vt:lpstr>PowerPoint Presentation</vt:lpstr>
      <vt:lpstr>Money multiplier</vt:lpstr>
      <vt:lpstr>Money Multiplier Example</vt:lpstr>
      <vt:lpstr>Federal Deposit Insurance Corporation: FDIC</vt:lpstr>
      <vt:lpstr>FDIC flaws</vt:lpstr>
      <vt:lpstr>FDIC reforms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2015-01-04T20:36:43Z</dcterms:created>
  <dcterms:modified xsi:type="dcterms:W3CDTF">2015-01-08T23:47:25Z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