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49"/>
  </p:notesMasterIdLst>
  <p:sldIdLst>
    <p:sldId id="257" r:id="rId4"/>
    <p:sldId id="292" r:id="rId5"/>
    <p:sldId id="258" r:id="rId6"/>
    <p:sldId id="259" r:id="rId7"/>
    <p:sldId id="260" r:id="rId8"/>
    <p:sldId id="261" r:id="rId9"/>
    <p:sldId id="262" r:id="rId10"/>
    <p:sldId id="293" r:id="rId11"/>
    <p:sldId id="263" r:id="rId12"/>
    <p:sldId id="264" r:id="rId13"/>
    <p:sldId id="295" r:id="rId14"/>
    <p:sldId id="296" r:id="rId15"/>
    <p:sldId id="266" r:id="rId16"/>
    <p:sldId id="267" r:id="rId17"/>
    <p:sldId id="268" r:id="rId18"/>
    <p:sldId id="294" r:id="rId19"/>
    <p:sldId id="269" r:id="rId20"/>
    <p:sldId id="270" r:id="rId21"/>
    <p:sldId id="271" r:id="rId22"/>
    <p:sldId id="272" r:id="rId23"/>
    <p:sldId id="273" r:id="rId24"/>
    <p:sldId id="274" r:id="rId25"/>
    <p:sldId id="275" r:id="rId26"/>
    <p:sldId id="276" r:id="rId27"/>
    <p:sldId id="278" r:id="rId28"/>
    <p:sldId id="279" r:id="rId29"/>
    <p:sldId id="280" r:id="rId30"/>
    <p:sldId id="281" r:id="rId31"/>
    <p:sldId id="282" r:id="rId32"/>
    <p:sldId id="283" r:id="rId33"/>
    <p:sldId id="284" r:id="rId34"/>
    <p:sldId id="285" r:id="rId35"/>
    <p:sldId id="286" r:id="rId36"/>
    <p:sldId id="287" r:id="rId37"/>
    <p:sldId id="288" r:id="rId38"/>
    <p:sldId id="297" r:id="rId39"/>
    <p:sldId id="289" r:id="rId40"/>
    <p:sldId id="298" r:id="rId41"/>
    <p:sldId id="290" r:id="rId42"/>
    <p:sldId id="291"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n Ennis" initials="EE" lastIdx="0" clrIdx="0">
    <p:extLst>
      <p:ext uri="{19B8F6BF-5375-455C-9EA6-DF929625EA0E}">
        <p15:presenceInfo xmlns:p15="http://schemas.microsoft.com/office/powerpoint/2012/main" userId="f0abbfea9dc87d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7BE76E-A581-4354-AFFF-E7F23551C1B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9F7DD66E-08CB-4F80-94BA-956914DB6113}">
      <dgm:prSet phldrT="[Text]"/>
      <dgm:spPr/>
      <dgm:t>
        <a:bodyPr/>
        <a:lstStyle/>
        <a:p>
          <a:r>
            <a:rPr lang="en-US" dirty="0" smtClean="0"/>
            <a:t>Change in MP</a:t>
          </a:r>
          <a:endParaRPr lang="en-US" dirty="0"/>
        </a:p>
      </dgm:t>
    </dgm:pt>
    <dgm:pt modelId="{DBA5452A-81BE-4854-BDF2-20B786B51E0D}" type="parTrans" cxnId="{E7996150-6B74-4F8F-BBD7-D455BFD8788F}">
      <dgm:prSet/>
      <dgm:spPr/>
      <dgm:t>
        <a:bodyPr/>
        <a:lstStyle/>
        <a:p>
          <a:endParaRPr lang="en-US"/>
        </a:p>
      </dgm:t>
    </dgm:pt>
    <dgm:pt modelId="{21CE524A-8558-4AC0-957F-3ADB24FF3826}" type="sibTrans" cxnId="{E7996150-6B74-4F8F-BBD7-D455BFD8788F}">
      <dgm:prSet/>
      <dgm:spPr/>
      <dgm:t>
        <a:bodyPr/>
        <a:lstStyle/>
        <a:p>
          <a:endParaRPr lang="en-US"/>
        </a:p>
      </dgm:t>
    </dgm:pt>
    <dgm:pt modelId="{1ED27663-A576-446C-A9BA-159CAA3FA33E}">
      <dgm:prSet phldrT="[Text]"/>
      <dgm:spPr/>
      <dgm:t>
        <a:bodyPr/>
        <a:lstStyle/>
        <a:p>
          <a:r>
            <a:rPr lang="en-US" dirty="0" smtClean="0"/>
            <a:t>Change in excess reserves</a:t>
          </a:r>
          <a:endParaRPr lang="en-US" dirty="0"/>
        </a:p>
      </dgm:t>
    </dgm:pt>
    <dgm:pt modelId="{A785DD49-293C-4E54-B415-AD99A775F5CA}" type="parTrans" cxnId="{8EA47C2D-6883-499D-B1EA-C43E846ED5D6}">
      <dgm:prSet/>
      <dgm:spPr/>
      <dgm:t>
        <a:bodyPr/>
        <a:lstStyle/>
        <a:p>
          <a:endParaRPr lang="en-US"/>
        </a:p>
      </dgm:t>
    </dgm:pt>
    <dgm:pt modelId="{781EE48A-C426-4B39-B043-DA274DFCFDA5}" type="sibTrans" cxnId="{8EA47C2D-6883-499D-B1EA-C43E846ED5D6}">
      <dgm:prSet/>
      <dgm:spPr/>
      <dgm:t>
        <a:bodyPr/>
        <a:lstStyle/>
        <a:p>
          <a:endParaRPr lang="en-US"/>
        </a:p>
      </dgm:t>
    </dgm:pt>
    <dgm:pt modelId="{5BC483D6-99EC-4617-8D19-607A9CCA9639}">
      <dgm:prSet phldrT="[Text]"/>
      <dgm:spPr/>
      <dgm:t>
        <a:bodyPr/>
        <a:lstStyle/>
        <a:p>
          <a:r>
            <a:rPr lang="en-US" dirty="0" smtClean="0"/>
            <a:t>Multiple Change in </a:t>
          </a:r>
          <a:r>
            <a:rPr lang="en-US" dirty="0" err="1" smtClean="0"/>
            <a:t>Ms</a:t>
          </a:r>
          <a:endParaRPr lang="en-US" dirty="0"/>
        </a:p>
      </dgm:t>
    </dgm:pt>
    <dgm:pt modelId="{EBB2C8B4-8F3F-4377-91AC-7EFDFFE8F7DA}" type="parTrans" cxnId="{A3880845-9FBC-47FE-AADC-6FF33C224E1E}">
      <dgm:prSet/>
      <dgm:spPr/>
      <dgm:t>
        <a:bodyPr/>
        <a:lstStyle/>
        <a:p>
          <a:endParaRPr lang="en-US"/>
        </a:p>
      </dgm:t>
    </dgm:pt>
    <dgm:pt modelId="{8FE121EF-81F5-4260-83F3-F502B80ECBB3}" type="sibTrans" cxnId="{A3880845-9FBC-47FE-AADC-6FF33C224E1E}">
      <dgm:prSet/>
      <dgm:spPr/>
      <dgm:t>
        <a:bodyPr/>
        <a:lstStyle/>
        <a:p>
          <a:endParaRPr lang="en-US"/>
        </a:p>
      </dgm:t>
    </dgm:pt>
    <dgm:pt modelId="{A4FAD3FF-9C7F-4C99-A49C-C736CD620ABF}">
      <dgm:prSet/>
      <dgm:spPr/>
      <dgm:t>
        <a:bodyPr/>
        <a:lstStyle/>
        <a:p>
          <a:r>
            <a:rPr lang="en-US" dirty="0" smtClean="0"/>
            <a:t>Change in r</a:t>
          </a:r>
          <a:endParaRPr lang="en-US" dirty="0"/>
        </a:p>
      </dgm:t>
    </dgm:pt>
    <dgm:pt modelId="{54E17F16-592E-463F-A762-B15D0DC89005}" type="parTrans" cxnId="{C8C80B8E-5859-4239-8129-3A8CC3CE5070}">
      <dgm:prSet/>
      <dgm:spPr/>
      <dgm:t>
        <a:bodyPr/>
        <a:lstStyle/>
        <a:p>
          <a:endParaRPr lang="en-US"/>
        </a:p>
      </dgm:t>
    </dgm:pt>
    <dgm:pt modelId="{34907D63-1211-41C6-B4EB-6E344615F272}" type="sibTrans" cxnId="{C8C80B8E-5859-4239-8129-3A8CC3CE5070}">
      <dgm:prSet/>
      <dgm:spPr/>
      <dgm:t>
        <a:bodyPr/>
        <a:lstStyle/>
        <a:p>
          <a:endParaRPr lang="en-US"/>
        </a:p>
      </dgm:t>
    </dgm:pt>
    <dgm:pt modelId="{7F168B60-DD68-4B57-8ADD-C2815E62AD79}">
      <dgm:prSet/>
      <dgm:spPr/>
      <dgm:t>
        <a:bodyPr/>
        <a:lstStyle/>
        <a:p>
          <a:r>
            <a:rPr lang="en-US" dirty="0" smtClean="0"/>
            <a:t>Change in I</a:t>
          </a:r>
          <a:endParaRPr lang="en-US" dirty="0"/>
        </a:p>
      </dgm:t>
    </dgm:pt>
    <dgm:pt modelId="{DA1A01AD-1617-4295-B26B-F0BF79A66204}" type="parTrans" cxnId="{9F789A4A-16D6-4ED9-BA8F-37840B54E5CD}">
      <dgm:prSet/>
      <dgm:spPr/>
      <dgm:t>
        <a:bodyPr/>
        <a:lstStyle/>
        <a:p>
          <a:endParaRPr lang="en-US"/>
        </a:p>
      </dgm:t>
    </dgm:pt>
    <dgm:pt modelId="{F57BC4F4-9ABC-424F-8320-F2F4390B42A1}" type="sibTrans" cxnId="{9F789A4A-16D6-4ED9-BA8F-37840B54E5CD}">
      <dgm:prSet/>
      <dgm:spPr/>
      <dgm:t>
        <a:bodyPr/>
        <a:lstStyle/>
        <a:p>
          <a:endParaRPr lang="en-US"/>
        </a:p>
      </dgm:t>
    </dgm:pt>
    <dgm:pt modelId="{88848765-0D4C-4E0B-B30C-292469386939}">
      <dgm:prSet/>
      <dgm:spPr/>
      <dgm:t>
        <a:bodyPr/>
        <a:lstStyle/>
        <a:p>
          <a:r>
            <a:rPr lang="en-US" dirty="0" smtClean="0"/>
            <a:t>Multiple change in RGDP</a:t>
          </a:r>
          <a:endParaRPr lang="en-US" dirty="0"/>
        </a:p>
      </dgm:t>
    </dgm:pt>
    <dgm:pt modelId="{7F44E4D7-0537-4A15-A44A-7F992E87E2C7}" type="parTrans" cxnId="{DE497DA2-E168-4CD0-95AF-28A5AF9582F0}">
      <dgm:prSet/>
      <dgm:spPr/>
      <dgm:t>
        <a:bodyPr/>
        <a:lstStyle/>
        <a:p>
          <a:endParaRPr lang="en-US"/>
        </a:p>
      </dgm:t>
    </dgm:pt>
    <dgm:pt modelId="{54735D6A-0092-43F0-82EA-1E8B6990C1BB}" type="sibTrans" cxnId="{DE497DA2-E168-4CD0-95AF-28A5AF9582F0}">
      <dgm:prSet/>
      <dgm:spPr/>
      <dgm:t>
        <a:bodyPr/>
        <a:lstStyle/>
        <a:p>
          <a:endParaRPr lang="en-US"/>
        </a:p>
      </dgm:t>
    </dgm:pt>
    <dgm:pt modelId="{EA8665E4-D141-4430-8ADD-5ECEEEA605E0}" type="pres">
      <dgm:prSet presAssocID="{4A7BE76E-A581-4354-AFFF-E7F23551C1B8}" presName="rootnode" presStyleCnt="0">
        <dgm:presLayoutVars>
          <dgm:chMax/>
          <dgm:chPref/>
          <dgm:dir/>
          <dgm:animLvl val="lvl"/>
        </dgm:presLayoutVars>
      </dgm:prSet>
      <dgm:spPr/>
      <dgm:t>
        <a:bodyPr/>
        <a:lstStyle/>
        <a:p>
          <a:endParaRPr lang="en-US"/>
        </a:p>
      </dgm:t>
    </dgm:pt>
    <dgm:pt modelId="{1CA2A78E-5D1C-4122-94F6-EA2B2045E5EF}" type="pres">
      <dgm:prSet presAssocID="{9F7DD66E-08CB-4F80-94BA-956914DB6113}" presName="composite" presStyleCnt="0"/>
      <dgm:spPr/>
    </dgm:pt>
    <dgm:pt modelId="{3CD06788-14FD-4FF8-A7AE-8EE5E6D4EFBA}" type="pres">
      <dgm:prSet presAssocID="{9F7DD66E-08CB-4F80-94BA-956914DB6113}" presName="bentUpArrow1" presStyleLbl="alignImgPlace1" presStyleIdx="0" presStyleCnt="5" custLinFactNeighborX="-5493" custLinFactNeighborY="-28027"/>
      <dgm:spPr/>
    </dgm:pt>
    <dgm:pt modelId="{72E58261-8DDD-40A1-94A5-C57E686356F6}" type="pres">
      <dgm:prSet presAssocID="{9F7DD66E-08CB-4F80-94BA-956914DB6113}" presName="ParentText" presStyleLbl="node1" presStyleIdx="0" presStyleCnt="6" custScaleX="221083" custScaleY="87505" custLinFactNeighborX="6065" custLinFactNeighborY="-37637">
        <dgm:presLayoutVars>
          <dgm:chMax val="1"/>
          <dgm:chPref val="1"/>
          <dgm:bulletEnabled val="1"/>
        </dgm:presLayoutVars>
      </dgm:prSet>
      <dgm:spPr/>
      <dgm:t>
        <a:bodyPr/>
        <a:lstStyle/>
        <a:p>
          <a:endParaRPr lang="en-US"/>
        </a:p>
      </dgm:t>
    </dgm:pt>
    <dgm:pt modelId="{922E3D5E-F0B9-4E93-9078-199E6D01FF2C}" type="pres">
      <dgm:prSet presAssocID="{9F7DD66E-08CB-4F80-94BA-956914DB6113}" presName="ChildText" presStyleLbl="revTx" presStyleIdx="0" presStyleCnt="5">
        <dgm:presLayoutVars>
          <dgm:chMax val="0"/>
          <dgm:chPref val="0"/>
          <dgm:bulletEnabled val="1"/>
        </dgm:presLayoutVars>
      </dgm:prSet>
      <dgm:spPr/>
      <dgm:t>
        <a:bodyPr/>
        <a:lstStyle/>
        <a:p>
          <a:endParaRPr lang="en-US"/>
        </a:p>
      </dgm:t>
    </dgm:pt>
    <dgm:pt modelId="{0CDF7084-ECAF-4D1C-84C0-530F1442FEE6}" type="pres">
      <dgm:prSet presAssocID="{21CE524A-8558-4AC0-957F-3ADB24FF3826}" presName="sibTrans" presStyleCnt="0"/>
      <dgm:spPr/>
    </dgm:pt>
    <dgm:pt modelId="{F0CC4094-E83B-4543-ABA3-FB90DEB391E8}" type="pres">
      <dgm:prSet presAssocID="{1ED27663-A576-446C-A9BA-159CAA3FA33E}" presName="composite" presStyleCnt="0"/>
      <dgm:spPr/>
    </dgm:pt>
    <dgm:pt modelId="{FFAE172B-AE6A-4CD5-872C-235D43D5E08A}" type="pres">
      <dgm:prSet presAssocID="{1ED27663-A576-446C-A9BA-159CAA3FA33E}" presName="bentUpArrow1" presStyleLbl="alignImgPlace1" presStyleIdx="1" presStyleCnt="5" custLinFactNeighborX="-14740" custLinFactNeighborY="-5608"/>
      <dgm:spPr/>
    </dgm:pt>
    <dgm:pt modelId="{2CAD2B85-5095-44A4-A425-9EF9C035EDF6}" type="pres">
      <dgm:prSet presAssocID="{1ED27663-A576-446C-A9BA-159CAA3FA33E}" presName="ParentText" presStyleLbl="node1" presStyleIdx="1" presStyleCnt="6" custScaleX="216530" custLinFactNeighborX="25078" custLinFactNeighborY="-27881">
        <dgm:presLayoutVars>
          <dgm:chMax val="1"/>
          <dgm:chPref val="1"/>
          <dgm:bulletEnabled val="1"/>
        </dgm:presLayoutVars>
      </dgm:prSet>
      <dgm:spPr/>
      <dgm:t>
        <a:bodyPr/>
        <a:lstStyle/>
        <a:p>
          <a:endParaRPr lang="en-US"/>
        </a:p>
      </dgm:t>
    </dgm:pt>
    <dgm:pt modelId="{F44FFE8B-843E-4B52-AFE9-D4EC6C12B7BD}" type="pres">
      <dgm:prSet presAssocID="{1ED27663-A576-446C-A9BA-159CAA3FA33E}" presName="ChildText" presStyleLbl="revTx" presStyleIdx="1" presStyleCnt="5">
        <dgm:presLayoutVars>
          <dgm:chMax val="0"/>
          <dgm:chPref val="0"/>
          <dgm:bulletEnabled val="1"/>
        </dgm:presLayoutVars>
      </dgm:prSet>
      <dgm:spPr/>
      <dgm:t>
        <a:bodyPr/>
        <a:lstStyle/>
        <a:p>
          <a:endParaRPr lang="en-US"/>
        </a:p>
      </dgm:t>
    </dgm:pt>
    <dgm:pt modelId="{7AB4D4A4-9296-4175-B8CD-92FCD23D0978}" type="pres">
      <dgm:prSet presAssocID="{781EE48A-C426-4B39-B043-DA274DFCFDA5}" presName="sibTrans" presStyleCnt="0"/>
      <dgm:spPr/>
    </dgm:pt>
    <dgm:pt modelId="{2164F34F-B73B-4E88-A9CA-9B6EA3214599}" type="pres">
      <dgm:prSet presAssocID="{5BC483D6-99EC-4617-8D19-607A9CCA9639}" presName="composite" presStyleCnt="0"/>
      <dgm:spPr/>
    </dgm:pt>
    <dgm:pt modelId="{F1736750-5B54-4245-8DFE-6309B785B199}" type="pres">
      <dgm:prSet presAssocID="{5BC483D6-99EC-4617-8D19-607A9CCA9639}" presName="bentUpArrow1" presStyleLbl="alignImgPlace1" presStyleIdx="2" presStyleCnt="5" custLinFactNeighborX="-46445" custLinFactNeighborY="-2538"/>
      <dgm:spPr/>
    </dgm:pt>
    <dgm:pt modelId="{5CBA4E11-49C8-4333-99DB-3D613FDC5E44}" type="pres">
      <dgm:prSet presAssocID="{5BC483D6-99EC-4617-8D19-607A9CCA9639}" presName="ParentText" presStyleLbl="node1" presStyleIdx="2" presStyleCnt="6" custScaleX="230859" custLinFactNeighborX="16912" custLinFactNeighborY="-8932">
        <dgm:presLayoutVars>
          <dgm:chMax val="1"/>
          <dgm:chPref val="1"/>
          <dgm:bulletEnabled val="1"/>
        </dgm:presLayoutVars>
      </dgm:prSet>
      <dgm:spPr/>
      <dgm:t>
        <a:bodyPr/>
        <a:lstStyle/>
        <a:p>
          <a:endParaRPr lang="en-US"/>
        </a:p>
      </dgm:t>
    </dgm:pt>
    <dgm:pt modelId="{7D194011-D009-479E-B2E7-03D9D9869D3D}" type="pres">
      <dgm:prSet presAssocID="{5BC483D6-99EC-4617-8D19-607A9CCA9639}" presName="ChildText" presStyleLbl="revTx" presStyleIdx="2" presStyleCnt="5">
        <dgm:presLayoutVars>
          <dgm:chMax val="0"/>
          <dgm:chPref val="0"/>
          <dgm:bulletEnabled val="1"/>
        </dgm:presLayoutVars>
      </dgm:prSet>
      <dgm:spPr/>
      <dgm:t>
        <a:bodyPr/>
        <a:lstStyle/>
        <a:p>
          <a:endParaRPr lang="en-US"/>
        </a:p>
      </dgm:t>
    </dgm:pt>
    <dgm:pt modelId="{CA706B24-B049-4792-B36B-942B0C913840}" type="pres">
      <dgm:prSet presAssocID="{8FE121EF-81F5-4260-83F3-F502B80ECBB3}" presName="sibTrans" presStyleCnt="0"/>
      <dgm:spPr/>
    </dgm:pt>
    <dgm:pt modelId="{FB12B7F8-A65D-4A72-AFCD-C184279BCBE6}" type="pres">
      <dgm:prSet presAssocID="{A4FAD3FF-9C7F-4C99-A49C-C736CD620ABF}" presName="composite" presStyleCnt="0"/>
      <dgm:spPr/>
    </dgm:pt>
    <dgm:pt modelId="{C8A9EA24-00B5-4C16-B9DD-F399DEC7360E}" type="pres">
      <dgm:prSet presAssocID="{A4FAD3FF-9C7F-4C99-A49C-C736CD620ABF}" presName="bentUpArrow1" presStyleLbl="alignImgPlace1" presStyleIdx="3" presStyleCnt="5" custLinFactNeighborX="-24666" custLinFactNeighborY="10207"/>
      <dgm:spPr/>
    </dgm:pt>
    <dgm:pt modelId="{1B724F8F-57B3-4E44-96C6-06DC8B13181E}" type="pres">
      <dgm:prSet presAssocID="{A4FAD3FF-9C7F-4C99-A49C-C736CD620ABF}" presName="ParentText" presStyleLbl="node1" presStyleIdx="3" presStyleCnt="6" custScaleX="184341" custLinFactNeighborX="260" custLinFactNeighborY="-2221">
        <dgm:presLayoutVars>
          <dgm:chMax val="1"/>
          <dgm:chPref val="1"/>
          <dgm:bulletEnabled val="1"/>
        </dgm:presLayoutVars>
      </dgm:prSet>
      <dgm:spPr/>
      <dgm:t>
        <a:bodyPr/>
        <a:lstStyle/>
        <a:p>
          <a:endParaRPr lang="en-US"/>
        </a:p>
      </dgm:t>
    </dgm:pt>
    <dgm:pt modelId="{E4481586-C80F-4BCD-B56A-BC9D728023BA}" type="pres">
      <dgm:prSet presAssocID="{A4FAD3FF-9C7F-4C99-A49C-C736CD620ABF}" presName="ChildText" presStyleLbl="revTx" presStyleIdx="3" presStyleCnt="5">
        <dgm:presLayoutVars>
          <dgm:chMax val="0"/>
          <dgm:chPref val="0"/>
          <dgm:bulletEnabled val="1"/>
        </dgm:presLayoutVars>
      </dgm:prSet>
      <dgm:spPr/>
    </dgm:pt>
    <dgm:pt modelId="{572C18F6-7FE5-4A26-9C52-E4A599A73A0A}" type="pres">
      <dgm:prSet presAssocID="{34907D63-1211-41C6-B4EB-6E344615F272}" presName="sibTrans" presStyleCnt="0"/>
      <dgm:spPr/>
    </dgm:pt>
    <dgm:pt modelId="{933A53A1-23D1-453B-B647-3FF8E34B97B2}" type="pres">
      <dgm:prSet presAssocID="{7F168B60-DD68-4B57-8ADD-C2815E62AD79}" presName="composite" presStyleCnt="0"/>
      <dgm:spPr/>
    </dgm:pt>
    <dgm:pt modelId="{47A1A941-66E1-491E-A26D-BB0B90D0188A}" type="pres">
      <dgm:prSet presAssocID="{7F168B60-DD68-4B57-8ADD-C2815E62AD79}" presName="bentUpArrow1" presStyleLbl="alignImgPlace1" presStyleIdx="4" presStyleCnt="5" custLinFactNeighborX="-22278" custLinFactNeighborY="13277"/>
      <dgm:spPr/>
    </dgm:pt>
    <dgm:pt modelId="{09FE21DC-2B13-4B68-ADB4-7B6F7769F305}" type="pres">
      <dgm:prSet presAssocID="{7F168B60-DD68-4B57-8ADD-C2815E62AD79}" presName="ParentText" presStyleLbl="node1" presStyleIdx="4" presStyleCnt="6" custScaleX="175543">
        <dgm:presLayoutVars>
          <dgm:chMax val="1"/>
          <dgm:chPref val="1"/>
          <dgm:bulletEnabled val="1"/>
        </dgm:presLayoutVars>
      </dgm:prSet>
      <dgm:spPr/>
      <dgm:t>
        <a:bodyPr/>
        <a:lstStyle/>
        <a:p>
          <a:endParaRPr lang="en-US"/>
        </a:p>
      </dgm:t>
    </dgm:pt>
    <dgm:pt modelId="{6560658B-48D0-47FE-956C-E38DCA8CA7B2}" type="pres">
      <dgm:prSet presAssocID="{7F168B60-DD68-4B57-8ADD-C2815E62AD79}" presName="ChildText" presStyleLbl="revTx" presStyleIdx="4" presStyleCnt="5">
        <dgm:presLayoutVars>
          <dgm:chMax val="0"/>
          <dgm:chPref val="0"/>
          <dgm:bulletEnabled val="1"/>
        </dgm:presLayoutVars>
      </dgm:prSet>
      <dgm:spPr/>
    </dgm:pt>
    <dgm:pt modelId="{954AFAAF-72C4-4DF1-816A-D7B97F731079}" type="pres">
      <dgm:prSet presAssocID="{F57BC4F4-9ABC-424F-8320-F2F4390B42A1}" presName="sibTrans" presStyleCnt="0"/>
      <dgm:spPr/>
    </dgm:pt>
    <dgm:pt modelId="{6DCE224B-566F-41F8-A4C8-72783D5C9571}" type="pres">
      <dgm:prSet presAssocID="{88848765-0D4C-4E0B-B30C-292469386939}" presName="composite" presStyleCnt="0"/>
      <dgm:spPr/>
    </dgm:pt>
    <dgm:pt modelId="{28E8EFE4-F19B-44FA-A292-FD465EBCB6F3}" type="pres">
      <dgm:prSet presAssocID="{88848765-0D4C-4E0B-B30C-292469386939}" presName="ParentText" presStyleLbl="node1" presStyleIdx="5" presStyleCnt="6" custScaleX="163332" custLinFactNeighborX="-11141" custLinFactNeighborY="30707">
        <dgm:presLayoutVars>
          <dgm:chMax val="1"/>
          <dgm:chPref val="1"/>
          <dgm:bulletEnabled val="1"/>
        </dgm:presLayoutVars>
      </dgm:prSet>
      <dgm:spPr/>
      <dgm:t>
        <a:bodyPr/>
        <a:lstStyle/>
        <a:p>
          <a:endParaRPr lang="en-US"/>
        </a:p>
      </dgm:t>
    </dgm:pt>
  </dgm:ptLst>
  <dgm:cxnLst>
    <dgm:cxn modelId="{F7B1CAAC-F281-446A-8E53-A93EEB8FA44D}" type="presOf" srcId="{7F168B60-DD68-4B57-8ADD-C2815E62AD79}" destId="{09FE21DC-2B13-4B68-ADB4-7B6F7769F305}" srcOrd="0" destOrd="0" presId="urn:microsoft.com/office/officeart/2005/8/layout/StepDownProcess"/>
    <dgm:cxn modelId="{E7996150-6B74-4F8F-BBD7-D455BFD8788F}" srcId="{4A7BE76E-A581-4354-AFFF-E7F23551C1B8}" destId="{9F7DD66E-08CB-4F80-94BA-956914DB6113}" srcOrd="0" destOrd="0" parTransId="{DBA5452A-81BE-4854-BDF2-20B786B51E0D}" sibTransId="{21CE524A-8558-4AC0-957F-3ADB24FF3826}"/>
    <dgm:cxn modelId="{9F789A4A-16D6-4ED9-BA8F-37840B54E5CD}" srcId="{4A7BE76E-A581-4354-AFFF-E7F23551C1B8}" destId="{7F168B60-DD68-4B57-8ADD-C2815E62AD79}" srcOrd="4" destOrd="0" parTransId="{DA1A01AD-1617-4295-B26B-F0BF79A66204}" sibTransId="{F57BC4F4-9ABC-424F-8320-F2F4390B42A1}"/>
    <dgm:cxn modelId="{DE497DA2-E168-4CD0-95AF-28A5AF9582F0}" srcId="{4A7BE76E-A581-4354-AFFF-E7F23551C1B8}" destId="{88848765-0D4C-4E0B-B30C-292469386939}" srcOrd="5" destOrd="0" parTransId="{7F44E4D7-0537-4A15-A44A-7F992E87E2C7}" sibTransId="{54735D6A-0092-43F0-82EA-1E8B6990C1BB}"/>
    <dgm:cxn modelId="{1A3722E9-C2E7-4E12-A678-231087818D36}" type="presOf" srcId="{A4FAD3FF-9C7F-4C99-A49C-C736CD620ABF}" destId="{1B724F8F-57B3-4E44-96C6-06DC8B13181E}" srcOrd="0" destOrd="0" presId="urn:microsoft.com/office/officeart/2005/8/layout/StepDownProcess"/>
    <dgm:cxn modelId="{602D4370-5A98-4A29-B62C-C2D50C7920F4}" type="presOf" srcId="{4A7BE76E-A581-4354-AFFF-E7F23551C1B8}" destId="{EA8665E4-D141-4430-8ADD-5ECEEEA605E0}" srcOrd="0" destOrd="0" presId="urn:microsoft.com/office/officeart/2005/8/layout/StepDownProcess"/>
    <dgm:cxn modelId="{C8C80B8E-5859-4239-8129-3A8CC3CE5070}" srcId="{4A7BE76E-A581-4354-AFFF-E7F23551C1B8}" destId="{A4FAD3FF-9C7F-4C99-A49C-C736CD620ABF}" srcOrd="3" destOrd="0" parTransId="{54E17F16-592E-463F-A762-B15D0DC89005}" sibTransId="{34907D63-1211-41C6-B4EB-6E344615F272}"/>
    <dgm:cxn modelId="{1AEB5CC1-B37E-41CE-ACCB-F4BD2618D38F}" type="presOf" srcId="{1ED27663-A576-446C-A9BA-159CAA3FA33E}" destId="{2CAD2B85-5095-44A4-A425-9EF9C035EDF6}" srcOrd="0" destOrd="0" presId="urn:microsoft.com/office/officeart/2005/8/layout/StepDownProcess"/>
    <dgm:cxn modelId="{8EA47C2D-6883-499D-B1EA-C43E846ED5D6}" srcId="{4A7BE76E-A581-4354-AFFF-E7F23551C1B8}" destId="{1ED27663-A576-446C-A9BA-159CAA3FA33E}" srcOrd="1" destOrd="0" parTransId="{A785DD49-293C-4E54-B415-AD99A775F5CA}" sibTransId="{781EE48A-C426-4B39-B043-DA274DFCFDA5}"/>
    <dgm:cxn modelId="{A3880845-9FBC-47FE-AADC-6FF33C224E1E}" srcId="{4A7BE76E-A581-4354-AFFF-E7F23551C1B8}" destId="{5BC483D6-99EC-4617-8D19-607A9CCA9639}" srcOrd="2" destOrd="0" parTransId="{EBB2C8B4-8F3F-4377-91AC-7EFDFFE8F7DA}" sibTransId="{8FE121EF-81F5-4260-83F3-F502B80ECBB3}"/>
    <dgm:cxn modelId="{3B2A8CD8-BD0A-452B-A784-F09D20F4E25F}" type="presOf" srcId="{5BC483D6-99EC-4617-8D19-607A9CCA9639}" destId="{5CBA4E11-49C8-4333-99DB-3D613FDC5E44}" srcOrd="0" destOrd="0" presId="urn:microsoft.com/office/officeart/2005/8/layout/StepDownProcess"/>
    <dgm:cxn modelId="{1D748152-8AD6-4C18-98DA-0D738906EB15}" type="presOf" srcId="{9F7DD66E-08CB-4F80-94BA-956914DB6113}" destId="{72E58261-8DDD-40A1-94A5-C57E686356F6}" srcOrd="0" destOrd="0" presId="urn:microsoft.com/office/officeart/2005/8/layout/StepDownProcess"/>
    <dgm:cxn modelId="{FB6FD81D-6CD3-4F4E-87AC-4F854981D82E}" type="presOf" srcId="{88848765-0D4C-4E0B-B30C-292469386939}" destId="{28E8EFE4-F19B-44FA-A292-FD465EBCB6F3}" srcOrd="0" destOrd="0" presId="urn:microsoft.com/office/officeart/2005/8/layout/StepDownProcess"/>
    <dgm:cxn modelId="{200426E3-D032-4332-AF32-A149BF99ABBC}" type="presParOf" srcId="{EA8665E4-D141-4430-8ADD-5ECEEEA605E0}" destId="{1CA2A78E-5D1C-4122-94F6-EA2B2045E5EF}" srcOrd="0" destOrd="0" presId="urn:microsoft.com/office/officeart/2005/8/layout/StepDownProcess"/>
    <dgm:cxn modelId="{2C1090C9-7200-4793-AB4F-C84B7A288005}" type="presParOf" srcId="{1CA2A78E-5D1C-4122-94F6-EA2B2045E5EF}" destId="{3CD06788-14FD-4FF8-A7AE-8EE5E6D4EFBA}" srcOrd="0" destOrd="0" presId="urn:microsoft.com/office/officeart/2005/8/layout/StepDownProcess"/>
    <dgm:cxn modelId="{7B8424D0-7782-4984-B7C8-607EC42455C7}" type="presParOf" srcId="{1CA2A78E-5D1C-4122-94F6-EA2B2045E5EF}" destId="{72E58261-8DDD-40A1-94A5-C57E686356F6}" srcOrd="1" destOrd="0" presId="urn:microsoft.com/office/officeart/2005/8/layout/StepDownProcess"/>
    <dgm:cxn modelId="{8FBA82DF-A784-4A87-B9B9-9CBF69E072E0}" type="presParOf" srcId="{1CA2A78E-5D1C-4122-94F6-EA2B2045E5EF}" destId="{922E3D5E-F0B9-4E93-9078-199E6D01FF2C}" srcOrd="2" destOrd="0" presId="urn:microsoft.com/office/officeart/2005/8/layout/StepDownProcess"/>
    <dgm:cxn modelId="{FB62690A-A82A-4989-B67E-BF6A4457826C}" type="presParOf" srcId="{EA8665E4-D141-4430-8ADD-5ECEEEA605E0}" destId="{0CDF7084-ECAF-4D1C-84C0-530F1442FEE6}" srcOrd="1" destOrd="0" presId="urn:microsoft.com/office/officeart/2005/8/layout/StepDownProcess"/>
    <dgm:cxn modelId="{81FA6C1E-FD52-4C11-A10F-4EBDAF4B09CA}" type="presParOf" srcId="{EA8665E4-D141-4430-8ADD-5ECEEEA605E0}" destId="{F0CC4094-E83B-4543-ABA3-FB90DEB391E8}" srcOrd="2" destOrd="0" presId="urn:microsoft.com/office/officeart/2005/8/layout/StepDownProcess"/>
    <dgm:cxn modelId="{DEFDE188-B180-4651-BD76-B51881EF1B1B}" type="presParOf" srcId="{F0CC4094-E83B-4543-ABA3-FB90DEB391E8}" destId="{FFAE172B-AE6A-4CD5-872C-235D43D5E08A}" srcOrd="0" destOrd="0" presId="urn:microsoft.com/office/officeart/2005/8/layout/StepDownProcess"/>
    <dgm:cxn modelId="{80057433-B6B6-49C5-9A2D-ADE470C91BB5}" type="presParOf" srcId="{F0CC4094-E83B-4543-ABA3-FB90DEB391E8}" destId="{2CAD2B85-5095-44A4-A425-9EF9C035EDF6}" srcOrd="1" destOrd="0" presId="urn:microsoft.com/office/officeart/2005/8/layout/StepDownProcess"/>
    <dgm:cxn modelId="{CBDC3A36-1004-4500-96A7-218FB10221D5}" type="presParOf" srcId="{F0CC4094-E83B-4543-ABA3-FB90DEB391E8}" destId="{F44FFE8B-843E-4B52-AFE9-D4EC6C12B7BD}" srcOrd="2" destOrd="0" presId="urn:microsoft.com/office/officeart/2005/8/layout/StepDownProcess"/>
    <dgm:cxn modelId="{CFE197B9-1BD0-46A1-9655-6DF601991801}" type="presParOf" srcId="{EA8665E4-D141-4430-8ADD-5ECEEEA605E0}" destId="{7AB4D4A4-9296-4175-B8CD-92FCD23D0978}" srcOrd="3" destOrd="0" presId="urn:microsoft.com/office/officeart/2005/8/layout/StepDownProcess"/>
    <dgm:cxn modelId="{85D13DB3-3C6E-43FA-9773-B5B23298F7A2}" type="presParOf" srcId="{EA8665E4-D141-4430-8ADD-5ECEEEA605E0}" destId="{2164F34F-B73B-4E88-A9CA-9B6EA3214599}" srcOrd="4" destOrd="0" presId="urn:microsoft.com/office/officeart/2005/8/layout/StepDownProcess"/>
    <dgm:cxn modelId="{1F44C789-EF3B-46E3-B58C-08B0375F134B}" type="presParOf" srcId="{2164F34F-B73B-4E88-A9CA-9B6EA3214599}" destId="{F1736750-5B54-4245-8DFE-6309B785B199}" srcOrd="0" destOrd="0" presId="urn:microsoft.com/office/officeart/2005/8/layout/StepDownProcess"/>
    <dgm:cxn modelId="{5D37AB8D-ECBF-4779-BBFE-A97B2E44D80A}" type="presParOf" srcId="{2164F34F-B73B-4E88-A9CA-9B6EA3214599}" destId="{5CBA4E11-49C8-4333-99DB-3D613FDC5E44}" srcOrd="1" destOrd="0" presId="urn:microsoft.com/office/officeart/2005/8/layout/StepDownProcess"/>
    <dgm:cxn modelId="{148406E0-3DA1-45DF-8EB4-DB595EF7717D}" type="presParOf" srcId="{2164F34F-B73B-4E88-A9CA-9B6EA3214599}" destId="{7D194011-D009-479E-B2E7-03D9D9869D3D}" srcOrd="2" destOrd="0" presId="urn:microsoft.com/office/officeart/2005/8/layout/StepDownProcess"/>
    <dgm:cxn modelId="{26B920CD-F024-44A4-A7E8-08605BD00D0D}" type="presParOf" srcId="{EA8665E4-D141-4430-8ADD-5ECEEEA605E0}" destId="{CA706B24-B049-4792-B36B-942B0C913840}" srcOrd="5" destOrd="0" presId="urn:microsoft.com/office/officeart/2005/8/layout/StepDownProcess"/>
    <dgm:cxn modelId="{585116F6-0AF4-4AE9-A820-08737C4793C0}" type="presParOf" srcId="{EA8665E4-D141-4430-8ADD-5ECEEEA605E0}" destId="{FB12B7F8-A65D-4A72-AFCD-C184279BCBE6}" srcOrd="6" destOrd="0" presId="urn:microsoft.com/office/officeart/2005/8/layout/StepDownProcess"/>
    <dgm:cxn modelId="{00644C77-15BF-4ABB-BC6E-94BC30E88DA6}" type="presParOf" srcId="{FB12B7F8-A65D-4A72-AFCD-C184279BCBE6}" destId="{C8A9EA24-00B5-4C16-B9DD-F399DEC7360E}" srcOrd="0" destOrd="0" presId="urn:microsoft.com/office/officeart/2005/8/layout/StepDownProcess"/>
    <dgm:cxn modelId="{AE3883C4-4219-4808-938C-608DCAD7B819}" type="presParOf" srcId="{FB12B7F8-A65D-4A72-AFCD-C184279BCBE6}" destId="{1B724F8F-57B3-4E44-96C6-06DC8B13181E}" srcOrd="1" destOrd="0" presId="urn:microsoft.com/office/officeart/2005/8/layout/StepDownProcess"/>
    <dgm:cxn modelId="{FADBA33E-45C2-4429-B1D3-4665BD1569D5}" type="presParOf" srcId="{FB12B7F8-A65D-4A72-AFCD-C184279BCBE6}" destId="{E4481586-C80F-4BCD-B56A-BC9D728023BA}" srcOrd="2" destOrd="0" presId="urn:microsoft.com/office/officeart/2005/8/layout/StepDownProcess"/>
    <dgm:cxn modelId="{64BDDE7B-6A66-462F-B2CC-38B415E21CCE}" type="presParOf" srcId="{EA8665E4-D141-4430-8ADD-5ECEEEA605E0}" destId="{572C18F6-7FE5-4A26-9C52-E4A599A73A0A}" srcOrd="7" destOrd="0" presId="urn:microsoft.com/office/officeart/2005/8/layout/StepDownProcess"/>
    <dgm:cxn modelId="{5D71324F-913D-41A8-BC52-3E874DE24B74}" type="presParOf" srcId="{EA8665E4-D141-4430-8ADD-5ECEEEA605E0}" destId="{933A53A1-23D1-453B-B647-3FF8E34B97B2}" srcOrd="8" destOrd="0" presId="urn:microsoft.com/office/officeart/2005/8/layout/StepDownProcess"/>
    <dgm:cxn modelId="{F657AC40-587B-49B0-BDBA-8238AC71AEB7}" type="presParOf" srcId="{933A53A1-23D1-453B-B647-3FF8E34B97B2}" destId="{47A1A941-66E1-491E-A26D-BB0B90D0188A}" srcOrd="0" destOrd="0" presId="urn:microsoft.com/office/officeart/2005/8/layout/StepDownProcess"/>
    <dgm:cxn modelId="{D130A7ED-92A5-48E2-96DC-1C63FCBEF594}" type="presParOf" srcId="{933A53A1-23D1-453B-B647-3FF8E34B97B2}" destId="{09FE21DC-2B13-4B68-ADB4-7B6F7769F305}" srcOrd="1" destOrd="0" presId="urn:microsoft.com/office/officeart/2005/8/layout/StepDownProcess"/>
    <dgm:cxn modelId="{07D22EBE-17C5-44F1-AE11-AF72E85BB1C8}" type="presParOf" srcId="{933A53A1-23D1-453B-B647-3FF8E34B97B2}" destId="{6560658B-48D0-47FE-956C-E38DCA8CA7B2}" srcOrd="2" destOrd="0" presId="urn:microsoft.com/office/officeart/2005/8/layout/StepDownProcess"/>
    <dgm:cxn modelId="{59EB95C2-1779-4032-A12A-B6AB35794FDB}" type="presParOf" srcId="{EA8665E4-D141-4430-8ADD-5ECEEEA605E0}" destId="{954AFAAF-72C4-4DF1-816A-D7B97F731079}" srcOrd="9" destOrd="0" presId="urn:microsoft.com/office/officeart/2005/8/layout/StepDownProcess"/>
    <dgm:cxn modelId="{8D784DB5-9ADA-45C5-A21C-D12836DD713D}" type="presParOf" srcId="{EA8665E4-D141-4430-8ADD-5ECEEEA605E0}" destId="{6DCE224B-566F-41F8-A4C8-72783D5C9571}" srcOrd="10" destOrd="0" presId="urn:microsoft.com/office/officeart/2005/8/layout/StepDownProcess"/>
    <dgm:cxn modelId="{5757EAF9-4345-4060-A67E-023A26CEF2E2}" type="presParOf" srcId="{6DCE224B-566F-41F8-A4C8-72783D5C9571}" destId="{28E8EFE4-F19B-44FA-A292-FD465EBCB6F3}"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53B8A2-0A9F-4F5F-B72C-03CF7B217F5F}" type="doc">
      <dgm:prSet loTypeId="urn:microsoft.com/office/officeart/2005/8/layout/equation2" loCatId="relationship" qsTypeId="urn:microsoft.com/office/officeart/2005/8/quickstyle/simple4" qsCatId="simple" csTypeId="urn:microsoft.com/office/officeart/2005/8/colors/colorful3" csCatId="colorful" phldr="1"/>
      <dgm:spPr/>
      <dgm:t>
        <a:bodyPr/>
        <a:lstStyle/>
        <a:p>
          <a:endParaRPr lang="en-US"/>
        </a:p>
      </dgm:t>
    </dgm:pt>
    <dgm:pt modelId="{38C7E681-6490-484F-8F0C-135D819CC46B}">
      <dgm:prSet phldrT="[Text]"/>
      <dgm:spPr/>
      <dgm:t>
        <a:bodyPr/>
        <a:lstStyle/>
        <a:p>
          <a:r>
            <a:rPr lang="en-US" dirty="0" smtClean="0"/>
            <a:t>Interest Rate</a:t>
          </a:r>
          <a:endParaRPr lang="en-US" dirty="0"/>
        </a:p>
      </dgm:t>
    </dgm:pt>
    <dgm:pt modelId="{37BEFBD2-2AE0-4745-A35C-CC53AA372103}" type="parTrans" cxnId="{7929050A-4EA1-4A96-A1B3-8A8C2A02749D}">
      <dgm:prSet/>
      <dgm:spPr/>
      <dgm:t>
        <a:bodyPr/>
        <a:lstStyle/>
        <a:p>
          <a:endParaRPr lang="en-US"/>
        </a:p>
      </dgm:t>
    </dgm:pt>
    <dgm:pt modelId="{3467CDC7-3619-4EBE-BCC4-A7C99323C432}" type="sibTrans" cxnId="{7929050A-4EA1-4A96-A1B3-8A8C2A02749D}">
      <dgm:prSet/>
      <dgm:spPr/>
      <dgm:t>
        <a:bodyPr/>
        <a:lstStyle/>
        <a:p>
          <a:endParaRPr lang="en-US" dirty="0"/>
        </a:p>
      </dgm:t>
    </dgm:pt>
    <dgm:pt modelId="{D19F2CBC-F445-46CE-A507-D33EF07663DB}">
      <dgm:prSet phldrT="[Text]"/>
      <dgm:spPr/>
      <dgm:t>
        <a:bodyPr/>
        <a:lstStyle/>
        <a:p>
          <a:r>
            <a:rPr lang="en-US" dirty="0" smtClean="0"/>
            <a:t>Money Supply</a:t>
          </a:r>
          <a:endParaRPr lang="en-US" dirty="0"/>
        </a:p>
      </dgm:t>
    </dgm:pt>
    <dgm:pt modelId="{BCF4E83C-5516-4AFF-83F4-6F95893B8226}" type="parTrans" cxnId="{23C44837-9508-46C8-9F8E-7D14395FFD63}">
      <dgm:prSet/>
      <dgm:spPr/>
      <dgm:t>
        <a:bodyPr/>
        <a:lstStyle/>
        <a:p>
          <a:endParaRPr lang="en-US"/>
        </a:p>
      </dgm:t>
    </dgm:pt>
    <dgm:pt modelId="{52D69DB6-1FAE-47E6-9DED-6BBCD10ECF94}" type="sibTrans" cxnId="{23C44837-9508-46C8-9F8E-7D14395FFD63}">
      <dgm:prSet/>
      <dgm:spPr/>
      <dgm:t>
        <a:bodyPr/>
        <a:lstStyle/>
        <a:p>
          <a:endParaRPr lang="en-US"/>
        </a:p>
      </dgm:t>
    </dgm:pt>
    <dgm:pt modelId="{45486E9E-B570-4008-BE2C-12DA13BB93ED}">
      <dgm:prSet phldrT="[Text]"/>
      <dgm:spPr/>
      <dgm:t>
        <a:bodyPr/>
        <a:lstStyle/>
        <a:p>
          <a:r>
            <a:rPr lang="en-US" dirty="0" smtClean="0"/>
            <a:t>Fed’s Target</a:t>
          </a:r>
          <a:endParaRPr lang="en-US" dirty="0"/>
        </a:p>
      </dgm:t>
    </dgm:pt>
    <dgm:pt modelId="{FF0BB7B9-4C9A-4562-90B5-3B735593BBBC}" type="parTrans" cxnId="{FE4CC3DA-CA20-4555-BB32-D323705542E2}">
      <dgm:prSet/>
      <dgm:spPr/>
      <dgm:t>
        <a:bodyPr/>
        <a:lstStyle/>
        <a:p>
          <a:endParaRPr lang="en-US"/>
        </a:p>
      </dgm:t>
    </dgm:pt>
    <dgm:pt modelId="{E40C99C5-51C7-4985-BE19-2040BF46F0E9}" type="sibTrans" cxnId="{FE4CC3DA-CA20-4555-BB32-D323705542E2}">
      <dgm:prSet/>
      <dgm:spPr/>
      <dgm:t>
        <a:bodyPr/>
        <a:lstStyle/>
        <a:p>
          <a:endParaRPr lang="en-US"/>
        </a:p>
      </dgm:t>
    </dgm:pt>
    <dgm:pt modelId="{EAC672C3-332D-452E-9C73-9F340DB69276}" type="pres">
      <dgm:prSet presAssocID="{F753B8A2-0A9F-4F5F-B72C-03CF7B217F5F}" presName="Name0" presStyleCnt="0">
        <dgm:presLayoutVars>
          <dgm:dir/>
          <dgm:resizeHandles val="exact"/>
        </dgm:presLayoutVars>
      </dgm:prSet>
      <dgm:spPr/>
      <dgm:t>
        <a:bodyPr/>
        <a:lstStyle/>
        <a:p>
          <a:endParaRPr lang="en-US"/>
        </a:p>
      </dgm:t>
    </dgm:pt>
    <dgm:pt modelId="{4A229869-F349-4270-842E-5C6EEB23DAE6}" type="pres">
      <dgm:prSet presAssocID="{F753B8A2-0A9F-4F5F-B72C-03CF7B217F5F}" presName="vNodes" presStyleCnt="0"/>
      <dgm:spPr/>
    </dgm:pt>
    <dgm:pt modelId="{35C9939F-2F13-4329-ABA5-0FE0FDFB8F4E}" type="pres">
      <dgm:prSet presAssocID="{38C7E681-6490-484F-8F0C-135D819CC46B}" presName="node" presStyleLbl="node1" presStyleIdx="0" presStyleCnt="3" custLinFactY="-10717" custLinFactNeighborX="2967" custLinFactNeighborY="-100000">
        <dgm:presLayoutVars>
          <dgm:bulletEnabled val="1"/>
        </dgm:presLayoutVars>
      </dgm:prSet>
      <dgm:spPr/>
      <dgm:t>
        <a:bodyPr/>
        <a:lstStyle/>
        <a:p>
          <a:endParaRPr lang="en-US"/>
        </a:p>
      </dgm:t>
    </dgm:pt>
    <dgm:pt modelId="{974D4E34-FEB4-4037-968B-1FCF475B6E0E}" type="pres">
      <dgm:prSet presAssocID="{3467CDC7-3619-4EBE-BCC4-A7C99323C432}" presName="spacerT" presStyleCnt="0"/>
      <dgm:spPr/>
    </dgm:pt>
    <dgm:pt modelId="{E340E9B3-F752-4D5D-A704-277FB001B524}" type="pres">
      <dgm:prSet presAssocID="{3467CDC7-3619-4EBE-BCC4-A7C99323C432}" presName="sibTrans" presStyleLbl="sibTrans2D1" presStyleIdx="0" presStyleCnt="2" custFlipVert="1" custScaleY="4662" custLinFactY="18450" custLinFactNeighborX="8112" custLinFactNeighborY="100000"/>
      <dgm:spPr/>
      <dgm:t>
        <a:bodyPr/>
        <a:lstStyle/>
        <a:p>
          <a:endParaRPr lang="en-US"/>
        </a:p>
      </dgm:t>
    </dgm:pt>
    <dgm:pt modelId="{989F5B69-A43C-4860-B4E4-C65449215BEB}" type="pres">
      <dgm:prSet presAssocID="{3467CDC7-3619-4EBE-BCC4-A7C99323C432}" presName="spacerB" presStyleCnt="0"/>
      <dgm:spPr/>
    </dgm:pt>
    <dgm:pt modelId="{44ACABD8-D40E-4911-9BB1-29D8EE96396A}" type="pres">
      <dgm:prSet presAssocID="{D19F2CBC-F445-46CE-A507-D33EF07663DB}" presName="node" presStyleLbl="node1" presStyleIdx="1" presStyleCnt="3" custLinFactY="16515" custLinFactNeighborX="6215" custLinFactNeighborY="100000">
        <dgm:presLayoutVars>
          <dgm:bulletEnabled val="1"/>
        </dgm:presLayoutVars>
      </dgm:prSet>
      <dgm:spPr/>
      <dgm:t>
        <a:bodyPr/>
        <a:lstStyle/>
        <a:p>
          <a:endParaRPr lang="en-US"/>
        </a:p>
      </dgm:t>
    </dgm:pt>
    <dgm:pt modelId="{3C49C295-F0CA-4080-9B8C-7FFDEB23D598}" type="pres">
      <dgm:prSet presAssocID="{F753B8A2-0A9F-4F5F-B72C-03CF7B217F5F}" presName="sibTransLast" presStyleLbl="sibTrans2D1" presStyleIdx="1" presStyleCnt="2" custAng="12061262" custScaleX="267750" custScaleY="105260" custLinFactY="-100000" custLinFactNeighborX="20465" custLinFactNeighborY="-121195"/>
      <dgm:spPr/>
      <dgm:t>
        <a:bodyPr/>
        <a:lstStyle/>
        <a:p>
          <a:endParaRPr lang="en-US"/>
        </a:p>
      </dgm:t>
    </dgm:pt>
    <dgm:pt modelId="{70DFF7EB-9E47-4E08-A71E-C62929C35544}" type="pres">
      <dgm:prSet presAssocID="{F753B8A2-0A9F-4F5F-B72C-03CF7B217F5F}" presName="connectorText" presStyleLbl="sibTrans2D1" presStyleIdx="1" presStyleCnt="2"/>
      <dgm:spPr/>
      <dgm:t>
        <a:bodyPr/>
        <a:lstStyle/>
        <a:p>
          <a:endParaRPr lang="en-US"/>
        </a:p>
      </dgm:t>
    </dgm:pt>
    <dgm:pt modelId="{BC5CF297-A6D1-413C-AEDA-66EAB2D0FCD0}" type="pres">
      <dgm:prSet presAssocID="{F753B8A2-0A9F-4F5F-B72C-03CF7B217F5F}" presName="lastNode" presStyleLbl="node1" presStyleIdx="2" presStyleCnt="3">
        <dgm:presLayoutVars>
          <dgm:bulletEnabled val="1"/>
        </dgm:presLayoutVars>
      </dgm:prSet>
      <dgm:spPr/>
      <dgm:t>
        <a:bodyPr/>
        <a:lstStyle/>
        <a:p>
          <a:endParaRPr lang="en-US"/>
        </a:p>
      </dgm:t>
    </dgm:pt>
  </dgm:ptLst>
  <dgm:cxnLst>
    <dgm:cxn modelId="{78F14FCE-54D8-417E-B38F-5395F897F4DC}" type="presOf" srcId="{52D69DB6-1FAE-47E6-9DED-6BBCD10ECF94}" destId="{3C49C295-F0CA-4080-9B8C-7FFDEB23D598}" srcOrd="0" destOrd="0" presId="urn:microsoft.com/office/officeart/2005/8/layout/equation2"/>
    <dgm:cxn modelId="{21A26696-50AC-44B5-B5F9-BD6397187943}" type="presOf" srcId="{52D69DB6-1FAE-47E6-9DED-6BBCD10ECF94}" destId="{70DFF7EB-9E47-4E08-A71E-C62929C35544}" srcOrd="1" destOrd="0" presId="urn:microsoft.com/office/officeart/2005/8/layout/equation2"/>
    <dgm:cxn modelId="{1B611012-8603-4979-A86E-CA11C14E6509}" type="presOf" srcId="{D19F2CBC-F445-46CE-A507-D33EF07663DB}" destId="{44ACABD8-D40E-4911-9BB1-29D8EE96396A}" srcOrd="0" destOrd="0" presId="urn:microsoft.com/office/officeart/2005/8/layout/equation2"/>
    <dgm:cxn modelId="{3DFD64F1-B061-41AF-B079-149D56F550B7}" type="presOf" srcId="{F753B8A2-0A9F-4F5F-B72C-03CF7B217F5F}" destId="{EAC672C3-332D-452E-9C73-9F340DB69276}" srcOrd="0" destOrd="0" presId="urn:microsoft.com/office/officeart/2005/8/layout/equation2"/>
    <dgm:cxn modelId="{7929050A-4EA1-4A96-A1B3-8A8C2A02749D}" srcId="{F753B8A2-0A9F-4F5F-B72C-03CF7B217F5F}" destId="{38C7E681-6490-484F-8F0C-135D819CC46B}" srcOrd="0" destOrd="0" parTransId="{37BEFBD2-2AE0-4745-A35C-CC53AA372103}" sibTransId="{3467CDC7-3619-4EBE-BCC4-A7C99323C432}"/>
    <dgm:cxn modelId="{6AB350A4-3B88-4E85-B61F-8A4143B1C7C1}" type="presOf" srcId="{38C7E681-6490-484F-8F0C-135D819CC46B}" destId="{35C9939F-2F13-4329-ABA5-0FE0FDFB8F4E}" srcOrd="0" destOrd="0" presId="urn:microsoft.com/office/officeart/2005/8/layout/equation2"/>
    <dgm:cxn modelId="{23C44837-9508-46C8-9F8E-7D14395FFD63}" srcId="{F753B8A2-0A9F-4F5F-B72C-03CF7B217F5F}" destId="{D19F2CBC-F445-46CE-A507-D33EF07663DB}" srcOrd="1" destOrd="0" parTransId="{BCF4E83C-5516-4AFF-83F4-6F95893B8226}" sibTransId="{52D69DB6-1FAE-47E6-9DED-6BBCD10ECF94}"/>
    <dgm:cxn modelId="{FE4CC3DA-CA20-4555-BB32-D323705542E2}" srcId="{F753B8A2-0A9F-4F5F-B72C-03CF7B217F5F}" destId="{45486E9E-B570-4008-BE2C-12DA13BB93ED}" srcOrd="2" destOrd="0" parTransId="{FF0BB7B9-4C9A-4562-90B5-3B735593BBBC}" sibTransId="{E40C99C5-51C7-4985-BE19-2040BF46F0E9}"/>
    <dgm:cxn modelId="{50B0D97A-9A05-432B-A1F3-4D2064B661CA}" type="presOf" srcId="{45486E9E-B570-4008-BE2C-12DA13BB93ED}" destId="{BC5CF297-A6D1-413C-AEDA-66EAB2D0FCD0}" srcOrd="0" destOrd="0" presId="urn:microsoft.com/office/officeart/2005/8/layout/equation2"/>
    <dgm:cxn modelId="{8E57E78B-46C5-47CF-A926-5B59AB87EAB8}" type="presOf" srcId="{3467CDC7-3619-4EBE-BCC4-A7C99323C432}" destId="{E340E9B3-F752-4D5D-A704-277FB001B524}" srcOrd="0" destOrd="0" presId="urn:microsoft.com/office/officeart/2005/8/layout/equation2"/>
    <dgm:cxn modelId="{3E7440BD-12AD-45A2-AC48-23DEC91947E4}" type="presParOf" srcId="{EAC672C3-332D-452E-9C73-9F340DB69276}" destId="{4A229869-F349-4270-842E-5C6EEB23DAE6}" srcOrd="0" destOrd="0" presId="urn:microsoft.com/office/officeart/2005/8/layout/equation2"/>
    <dgm:cxn modelId="{A4435A67-CDC7-4DB2-9DD8-FEA7DA9C45E3}" type="presParOf" srcId="{4A229869-F349-4270-842E-5C6EEB23DAE6}" destId="{35C9939F-2F13-4329-ABA5-0FE0FDFB8F4E}" srcOrd="0" destOrd="0" presId="urn:microsoft.com/office/officeart/2005/8/layout/equation2"/>
    <dgm:cxn modelId="{0FC99A3C-D8AC-45D8-BB0D-37FBDFBD35FB}" type="presParOf" srcId="{4A229869-F349-4270-842E-5C6EEB23DAE6}" destId="{974D4E34-FEB4-4037-968B-1FCF475B6E0E}" srcOrd="1" destOrd="0" presId="urn:microsoft.com/office/officeart/2005/8/layout/equation2"/>
    <dgm:cxn modelId="{761634A8-9FD0-4E13-AEF0-3A41324B1811}" type="presParOf" srcId="{4A229869-F349-4270-842E-5C6EEB23DAE6}" destId="{E340E9B3-F752-4D5D-A704-277FB001B524}" srcOrd="2" destOrd="0" presId="urn:microsoft.com/office/officeart/2005/8/layout/equation2"/>
    <dgm:cxn modelId="{532217E2-6474-4AA3-8F41-522ABA986A88}" type="presParOf" srcId="{4A229869-F349-4270-842E-5C6EEB23DAE6}" destId="{989F5B69-A43C-4860-B4E4-C65449215BEB}" srcOrd="3" destOrd="0" presId="urn:microsoft.com/office/officeart/2005/8/layout/equation2"/>
    <dgm:cxn modelId="{911C8F82-F39F-4C0A-8537-BCCBE228737A}" type="presParOf" srcId="{4A229869-F349-4270-842E-5C6EEB23DAE6}" destId="{44ACABD8-D40E-4911-9BB1-29D8EE96396A}" srcOrd="4" destOrd="0" presId="urn:microsoft.com/office/officeart/2005/8/layout/equation2"/>
    <dgm:cxn modelId="{B2BD02DF-20BA-42FD-A10C-29C20F427273}" type="presParOf" srcId="{EAC672C3-332D-452E-9C73-9F340DB69276}" destId="{3C49C295-F0CA-4080-9B8C-7FFDEB23D598}" srcOrd="1" destOrd="0" presId="urn:microsoft.com/office/officeart/2005/8/layout/equation2"/>
    <dgm:cxn modelId="{E6EAF84A-043E-49AE-A443-1B968BBFF6BD}" type="presParOf" srcId="{3C49C295-F0CA-4080-9B8C-7FFDEB23D598}" destId="{70DFF7EB-9E47-4E08-A71E-C62929C35544}" srcOrd="0" destOrd="0" presId="urn:microsoft.com/office/officeart/2005/8/layout/equation2"/>
    <dgm:cxn modelId="{CCCF604D-4E62-4131-AA18-63C91C17E6F6}" type="presParOf" srcId="{EAC672C3-332D-452E-9C73-9F340DB69276}" destId="{BC5CF297-A6D1-413C-AEDA-66EAB2D0FCD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6788-14FD-4FF8-A7AE-8EE5E6D4EFBA}">
      <dsp:nvSpPr>
        <dsp:cNvPr id="0" name=""/>
        <dsp:cNvSpPr/>
      </dsp:nvSpPr>
      <dsp:spPr>
        <a:xfrm rot="5400000">
          <a:off x="888615" y="1021897"/>
          <a:ext cx="725715" cy="826201"/>
        </a:xfrm>
        <a:prstGeom prst="bentUpArrow">
          <a:avLst>
            <a:gd name="adj1" fmla="val 32840"/>
            <a:gd name="adj2" fmla="val 25000"/>
            <a:gd name="adj3" fmla="val 3578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E58261-8DDD-40A1-94A5-C57E686356F6}">
      <dsp:nvSpPr>
        <dsp:cNvPr id="0" name=""/>
        <dsp:cNvSpPr/>
      </dsp:nvSpPr>
      <dsp:spPr>
        <a:xfrm>
          <a:off x="76200" y="152400"/>
          <a:ext cx="2700922" cy="74828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Change in MP</a:t>
          </a:r>
          <a:endParaRPr lang="en-US" sz="2100" kern="1200" dirty="0"/>
        </a:p>
      </dsp:txBody>
      <dsp:txXfrm>
        <a:off x="112735" y="188935"/>
        <a:ext cx="2627852" cy="675215"/>
      </dsp:txXfrm>
    </dsp:sp>
    <dsp:sp modelId="{922E3D5E-F0B9-4E93-9078-199E6D01FF2C}">
      <dsp:nvSpPr>
        <dsp:cNvPr id="0" name=""/>
        <dsp:cNvSpPr/>
      </dsp:nvSpPr>
      <dsp:spPr>
        <a:xfrm>
          <a:off x="1963405" y="502379"/>
          <a:ext cx="888532" cy="691157"/>
        </a:xfrm>
        <a:prstGeom prst="rect">
          <a:avLst/>
        </a:prstGeom>
        <a:noFill/>
        <a:ln>
          <a:noFill/>
        </a:ln>
        <a:effectLst/>
      </dsp:spPr>
      <dsp:style>
        <a:lnRef idx="0">
          <a:scrgbClr r="0" g="0" b="0"/>
        </a:lnRef>
        <a:fillRef idx="0">
          <a:scrgbClr r="0" g="0" b="0"/>
        </a:fillRef>
        <a:effectRef idx="0">
          <a:scrgbClr r="0" g="0" b="0"/>
        </a:effectRef>
        <a:fontRef idx="minor"/>
      </dsp:style>
    </dsp:sp>
    <dsp:sp modelId="{FFAE172B-AE6A-4CD5-872C-235D43D5E08A}">
      <dsp:nvSpPr>
        <dsp:cNvPr id="0" name=""/>
        <dsp:cNvSpPr/>
      </dsp:nvSpPr>
      <dsp:spPr>
        <a:xfrm rot="5400000">
          <a:off x="2152324" y="2145194"/>
          <a:ext cx="725715" cy="826201"/>
        </a:xfrm>
        <a:prstGeom prst="bentUpArrow">
          <a:avLst>
            <a:gd name="adj1" fmla="val 32840"/>
            <a:gd name="adj2" fmla="val 25000"/>
            <a:gd name="adj3" fmla="val 3578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AD2B85-5095-44A4-A425-9EF9C035EDF6}">
      <dsp:nvSpPr>
        <dsp:cNvPr id="0" name=""/>
        <dsp:cNvSpPr/>
      </dsp:nvSpPr>
      <dsp:spPr>
        <a:xfrm>
          <a:off x="1676397" y="1143001"/>
          <a:ext cx="2645299" cy="85513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Change in excess reserves</a:t>
          </a:r>
          <a:endParaRPr lang="en-US" sz="2100" kern="1200" dirty="0"/>
        </a:p>
      </dsp:txBody>
      <dsp:txXfrm>
        <a:off x="1718149" y="1184753"/>
        <a:ext cx="2561795" cy="771631"/>
      </dsp:txXfrm>
    </dsp:sp>
    <dsp:sp modelId="{F44FFE8B-843E-4B52-AFE9-D4EC6C12B7BD}">
      <dsp:nvSpPr>
        <dsp:cNvPr id="0" name=""/>
        <dsp:cNvSpPr/>
      </dsp:nvSpPr>
      <dsp:spPr>
        <a:xfrm>
          <a:off x="3303513" y="1462978"/>
          <a:ext cx="888532" cy="691157"/>
        </a:xfrm>
        <a:prstGeom prst="rect">
          <a:avLst/>
        </a:prstGeom>
        <a:noFill/>
        <a:ln>
          <a:noFill/>
        </a:ln>
        <a:effectLst/>
      </dsp:spPr>
      <dsp:style>
        <a:lnRef idx="0">
          <a:scrgbClr r="0" g="0" b="0"/>
        </a:lnRef>
        <a:fillRef idx="0">
          <a:scrgbClr r="0" g="0" b="0"/>
        </a:fillRef>
        <a:effectRef idx="0">
          <a:scrgbClr r="0" g="0" b="0"/>
        </a:effectRef>
        <a:fontRef idx="minor"/>
      </dsp:style>
    </dsp:sp>
    <dsp:sp modelId="{F1736750-5B54-4245-8DFE-6309B785B199}">
      <dsp:nvSpPr>
        <dsp:cNvPr id="0" name=""/>
        <dsp:cNvSpPr/>
      </dsp:nvSpPr>
      <dsp:spPr>
        <a:xfrm rot="5400000">
          <a:off x="3345823" y="3128072"/>
          <a:ext cx="725715" cy="826201"/>
        </a:xfrm>
        <a:prstGeom prst="bentUpArrow">
          <a:avLst>
            <a:gd name="adj1" fmla="val 32840"/>
            <a:gd name="adj2" fmla="val 25000"/>
            <a:gd name="adj3" fmla="val 3578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BA4E11-49C8-4333-99DB-3D613FDC5E44}">
      <dsp:nvSpPr>
        <dsp:cNvPr id="0" name=""/>
        <dsp:cNvSpPr/>
      </dsp:nvSpPr>
      <dsp:spPr>
        <a:xfrm>
          <a:off x="2944554" y="2265640"/>
          <a:ext cx="2820353" cy="85513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Multiple Change in </a:t>
          </a:r>
          <a:r>
            <a:rPr lang="en-US" sz="2100" kern="1200" dirty="0" err="1" smtClean="0"/>
            <a:t>Ms</a:t>
          </a:r>
          <a:endParaRPr lang="en-US" sz="2100" kern="1200" dirty="0"/>
        </a:p>
      </dsp:txBody>
      <dsp:txXfrm>
        <a:off x="2986306" y="2307392"/>
        <a:ext cx="2736849" cy="771631"/>
      </dsp:txXfrm>
    </dsp:sp>
    <dsp:sp modelId="{7D194011-D009-479E-B2E7-03D9D9869D3D}">
      <dsp:nvSpPr>
        <dsp:cNvPr id="0" name=""/>
        <dsp:cNvSpPr/>
      </dsp:nvSpPr>
      <dsp:spPr>
        <a:xfrm>
          <a:off x="4758960" y="2423577"/>
          <a:ext cx="888532" cy="691157"/>
        </a:xfrm>
        <a:prstGeom prst="rect">
          <a:avLst/>
        </a:prstGeom>
        <a:noFill/>
        <a:ln>
          <a:noFill/>
        </a:ln>
        <a:effectLst/>
      </dsp:spPr>
      <dsp:style>
        <a:lnRef idx="0">
          <a:scrgbClr r="0" g="0" b="0"/>
        </a:lnRef>
        <a:fillRef idx="0">
          <a:scrgbClr r="0" g="0" b="0"/>
        </a:fillRef>
        <a:effectRef idx="0">
          <a:scrgbClr r="0" g="0" b="0"/>
        </a:effectRef>
        <a:fontRef idx="minor"/>
      </dsp:style>
    </dsp:sp>
    <dsp:sp modelId="{C8A9EA24-00B5-4C16-B9DD-F399DEC7360E}">
      <dsp:nvSpPr>
        <dsp:cNvPr id="0" name=""/>
        <dsp:cNvSpPr/>
      </dsp:nvSpPr>
      <dsp:spPr>
        <a:xfrm rot="5400000">
          <a:off x="4609531" y="4181163"/>
          <a:ext cx="725715" cy="826201"/>
        </a:xfrm>
        <a:prstGeom prst="bentUpArrow">
          <a:avLst>
            <a:gd name="adj1" fmla="val 32840"/>
            <a:gd name="adj2" fmla="val 25000"/>
            <a:gd name="adj3" fmla="val 3578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724F8F-57B3-4E44-96C6-06DC8B13181E}">
      <dsp:nvSpPr>
        <dsp:cNvPr id="0" name=""/>
        <dsp:cNvSpPr/>
      </dsp:nvSpPr>
      <dsp:spPr>
        <a:xfrm>
          <a:off x="4109040" y="3283627"/>
          <a:ext cx="2252053" cy="85513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Change in r</a:t>
          </a:r>
          <a:endParaRPr lang="en-US" sz="2100" kern="1200" dirty="0"/>
        </a:p>
      </dsp:txBody>
      <dsp:txXfrm>
        <a:off x="4150792" y="3325379"/>
        <a:ext cx="2168549" cy="771631"/>
      </dsp:txXfrm>
    </dsp:sp>
    <dsp:sp modelId="{E4481586-C80F-4BCD-B56A-BC9D728023BA}">
      <dsp:nvSpPr>
        <dsp:cNvPr id="0" name=""/>
        <dsp:cNvSpPr/>
      </dsp:nvSpPr>
      <dsp:spPr>
        <a:xfrm>
          <a:off x="5842729" y="3384176"/>
          <a:ext cx="888532" cy="691157"/>
        </a:xfrm>
        <a:prstGeom prst="rect">
          <a:avLst/>
        </a:prstGeom>
        <a:noFill/>
        <a:ln>
          <a:noFill/>
        </a:ln>
        <a:effectLst/>
      </dsp:spPr>
      <dsp:style>
        <a:lnRef idx="0">
          <a:scrgbClr r="0" g="0" b="0"/>
        </a:lnRef>
        <a:fillRef idx="0">
          <a:scrgbClr r="0" g="0" b="0"/>
        </a:fillRef>
        <a:effectRef idx="0">
          <a:scrgbClr r="0" g="0" b="0"/>
        </a:effectRef>
        <a:fontRef idx="minor"/>
      </dsp:style>
    </dsp:sp>
    <dsp:sp modelId="{47A1A941-66E1-491E-A26D-BB0B90D0188A}">
      <dsp:nvSpPr>
        <dsp:cNvPr id="0" name=""/>
        <dsp:cNvSpPr/>
      </dsp:nvSpPr>
      <dsp:spPr>
        <a:xfrm rot="5400000">
          <a:off x="5943439" y="5164042"/>
          <a:ext cx="725715" cy="826201"/>
        </a:xfrm>
        <a:prstGeom prst="bentUpArrow">
          <a:avLst>
            <a:gd name="adj1" fmla="val 32840"/>
            <a:gd name="adj2" fmla="val 25000"/>
            <a:gd name="adj3" fmla="val 3578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FE21DC-2B13-4B68-ADB4-7B6F7769F305}">
      <dsp:nvSpPr>
        <dsp:cNvPr id="0" name=""/>
        <dsp:cNvSpPr/>
      </dsp:nvSpPr>
      <dsp:spPr>
        <a:xfrm>
          <a:off x="5473783" y="4263218"/>
          <a:ext cx="2144570" cy="85513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Change in I</a:t>
          </a:r>
          <a:endParaRPr lang="en-US" sz="2100" kern="1200" dirty="0"/>
        </a:p>
      </dsp:txBody>
      <dsp:txXfrm>
        <a:off x="5515535" y="4304970"/>
        <a:ext cx="2061066" cy="771631"/>
      </dsp:txXfrm>
    </dsp:sp>
    <dsp:sp modelId="{6560658B-48D0-47FE-956C-E38DCA8CA7B2}">
      <dsp:nvSpPr>
        <dsp:cNvPr id="0" name=""/>
        <dsp:cNvSpPr/>
      </dsp:nvSpPr>
      <dsp:spPr>
        <a:xfrm>
          <a:off x="7156907" y="4344775"/>
          <a:ext cx="888532" cy="691157"/>
        </a:xfrm>
        <a:prstGeom prst="rect">
          <a:avLst/>
        </a:prstGeom>
        <a:noFill/>
        <a:ln>
          <a:noFill/>
        </a:ln>
        <a:effectLst/>
      </dsp:spPr>
      <dsp:style>
        <a:lnRef idx="0">
          <a:scrgbClr r="0" g="0" b="0"/>
        </a:lnRef>
        <a:fillRef idx="0">
          <a:scrgbClr r="0" g="0" b="0"/>
        </a:fillRef>
        <a:effectRef idx="0">
          <a:scrgbClr r="0" g="0" b="0"/>
        </a:effectRef>
        <a:fontRef idx="minor"/>
      </dsp:style>
    </dsp:sp>
    <dsp:sp modelId="{28E8EFE4-F19B-44FA-A292-FD465EBCB6F3}">
      <dsp:nvSpPr>
        <dsp:cNvPr id="0" name=""/>
        <dsp:cNvSpPr/>
      </dsp:nvSpPr>
      <dsp:spPr>
        <a:xfrm>
          <a:off x="6705596" y="5486403"/>
          <a:ext cx="1995391" cy="855135"/>
        </a:xfrm>
        <a:prstGeom prst="roundRect">
          <a:avLst>
            <a:gd name="adj" fmla="val 1667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Multiple change in RGDP</a:t>
          </a:r>
          <a:endParaRPr lang="en-US" sz="2100" kern="1200" dirty="0"/>
        </a:p>
      </dsp:txBody>
      <dsp:txXfrm>
        <a:off x="6747348" y="5528155"/>
        <a:ext cx="1911887" cy="7716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9939F-2F13-4329-ABA5-0FE0FDFB8F4E}">
      <dsp:nvSpPr>
        <dsp:cNvPr id="0" name=""/>
        <dsp:cNvSpPr/>
      </dsp:nvSpPr>
      <dsp:spPr>
        <a:xfrm>
          <a:off x="76208" y="152390"/>
          <a:ext cx="2345828" cy="2345828"/>
        </a:xfrm>
        <a:prstGeom prst="ellipse">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Interest Rate</a:t>
          </a:r>
          <a:endParaRPr lang="en-US" sz="3900" kern="1200" dirty="0"/>
        </a:p>
      </dsp:txBody>
      <dsp:txXfrm>
        <a:off x="419747" y="495929"/>
        <a:ext cx="1658750" cy="1658750"/>
      </dsp:txXfrm>
    </dsp:sp>
    <dsp:sp modelId="{E340E9B3-F752-4D5D-A704-277FB001B524}">
      <dsp:nvSpPr>
        <dsp:cNvPr id="0" name=""/>
        <dsp:cNvSpPr/>
      </dsp:nvSpPr>
      <dsp:spPr>
        <a:xfrm flipV="1">
          <a:off x="609602" y="3572093"/>
          <a:ext cx="1360580" cy="63430"/>
        </a:xfrm>
        <a:prstGeom prst="mathPlus">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789947" y="3596349"/>
        <a:ext cx="999890" cy="14918"/>
      </dsp:txXfrm>
    </dsp:sp>
    <dsp:sp modelId="{44ACABD8-D40E-4911-9BB1-29D8EE96396A}">
      <dsp:nvSpPr>
        <dsp:cNvPr id="0" name=""/>
        <dsp:cNvSpPr/>
      </dsp:nvSpPr>
      <dsp:spPr>
        <a:xfrm>
          <a:off x="152401" y="3962391"/>
          <a:ext cx="2345828" cy="2345828"/>
        </a:xfrm>
        <a:prstGeom prst="ellipse">
          <a:avLst/>
        </a:prstGeom>
        <a:gradFill rotWithShape="0">
          <a:gsLst>
            <a:gs pos="0">
              <a:schemeClr val="accent3">
                <a:hueOff val="2010379"/>
                <a:satOff val="-3721"/>
                <a:lumOff val="-4117"/>
                <a:alphaOff val="0"/>
                <a:shade val="15000"/>
                <a:satMod val="180000"/>
              </a:schemeClr>
            </a:gs>
            <a:gs pos="50000">
              <a:schemeClr val="accent3">
                <a:hueOff val="2010379"/>
                <a:satOff val="-3721"/>
                <a:lumOff val="-4117"/>
                <a:alphaOff val="0"/>
                <a:shade val="45000"/>
                <a:satMod val="170000"/>
              </a:schemeClr>
            </a:gs>
            <a:gs pos="70000">
              <a:schemeClr val="accent3">
                <a:hueOff val="2010379"/>
                <a:satOff val="-3721"/>
                <a:lumOff val="-4117"/>
                <a:alphaOff val="0"/>
                <a:tint val="99000"/>
                <a:shade val="65000"/>
                <a:satMod val="155000"/>
              </a:schemeClr>
            </a:gs>
            <a:gs pos="100000">
              <a:schemeClr val="accent3">
                <a:hueOff val="2010379"/>
                <a:satOff val="-3721"/>
                <a:lumOff val="-4117"/>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Money Supply</a:t>
          </a:r>
          <a:endParaRPr lang="en-US" sz="3900" kern="1200" dirty="0"/>
        </a:p>
      </dsp:txBody>
      <dsp:txXfrm>
        <a:off x="495940" y="4305930"/>
        <a:ext cx="1658750" cy="1658750"/>
      </dsp:txXfrm>
    </dsp:sp>
    <dsp:sp modelId="{3C49C295-F0CA-4080-9B8C-7FFDEB23D598}">
      <dsp:nvSpPr>
        <dsp:cNvPr id="0" name=""/>
        <dsp:cNvSpPr/>
      </dsp:nvSpPr>
      <dsp:spPr>
        <a:xfrm rot="12012747">
          <a:off x="2389535" y="814512"/>
          <a:ext cx="1790962" cy="918549"/>
        </a:xfrm>
        <a:prstGeom prst="rightArrow">
          <a:avLst>
            <a:gd name="adj1" fmla="val 60000"/>
            <a:gd name="adj2" fmla="val 50000"/>
          </a:avLst>
        </a:prstGeom>
        <a:gradFill rotWithShape="0">
          <a:gsLst>
            <a:gs pos="0">
              <a:schemeClr val="accent3">
                <a:hueOff val="4020759"/>
                <a:satOff val="-7441"/>
                <a:lumOff val="-8235"/>
                <a:alphaOff val="0"/>
                <a:shade val="15000"/>
                <a:satMod val="180000"/>
              </a:schemeClr>
            </a:gs>
            <a:gs pos="50000">
              <a:schemeClr val="accent3">
                <a:hueOff val="4020759"/>
                <a:satOff val="-7441"/>
                <a:lumOff val="-8235"/>
                <a:alphaOff val="0"/>
                <a:shade val="45000"/>
                <a:satMod val="170000"/>
              </a:schemeClr>
            </a:gs>
            <a:gs pos="70000">
              <a:schemeClr val="accent3">
                <a:hueOff val="4020759"/>
                <a:satOff val="-7441"/>
                <a:lumOff val="-8235"/>
                <a:alphaOff val="0"/>
                <a:tint val="99000"/>
                <a:shade val="65000"/>
                <a:satMod val="155000"/>
              </a:schemeClr>
            </a:gs>
            <a:gs pos="100000">
              <a:schemeClr val="accent3">
                <a:hueOff val="4020759"/>
                <a:satOff val="-7441"/>
                <a:lumOff val="-823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2656615" y="1045826"/>
        <a:ext cx="1515397" cy="551129"/>
      </dsp:txXfrm>
    </dsp:sp>
    <dsp:sp modelId="{BC5CF297-A6D1-413C-AEDA-66EAB2D0FCD0}">
      <dsp:nvSpPr>
        <dsp:cNvPr id="0" name=""/>
        <dsp:cNvSpPr/>
      </dsp:nvSpPr>
      <dsp:spPr>
        <a:xfrm>
          <a:off x="3759934" y="816471"/>
          <a:ext cx="4691657" cy="4691657"/>
        </a:xfrm>
        <a:prstGeom prst="ellipse">
          <a:avLst/>
        </a:prstGeom>
        <a:gradFill rotWithShape="0">
          <a:gsLst>
            <a:gs pos="0">
              <a:schemeClr val="accent3">
                <a:hueOff val="4020759"/>
                <a:satOff val="-7441"/>
                <a:lumOff val="-8235"/>
                <a:alphaOff val="0"/>
                <a:shade val="15000"/>
                <a:satMod val="180000"/>
              </a:schemeClr>
            </a:gs>
            <a:gs pos="50000">
              <a:schemeClr val="accent3">
                <a:hueOff val="4020759"/>
                <a:satOff val="-7441"/>
                <a:lumOff val="-8235"/>
                <a:alphaOff val="0"/>
                <a:shade val="45000"/>
                <a:satMod val="170000"/>
              </a:schemeClr>
            </a:gs>
            <a:gs pos="70000">
              <a:schemeClr val="accent3">
                <a:hueOff val="4020759"/>
                <a:satOff val="-7441"/>
                <a:lumOff val="-8235"/>
                <a:alphaOff val="0"/>
                <a:tint val="99000"/>
                <a:shade val="65000"/>
                <a:satMod val="155000"/>
              </a:schemeClr>
            </a:gs>
            <a:gs pos="100000">
              <a:schemeClr val="accent3">
                <a:hueOff val="4020759"/>
                <a:satOff val="-7441"/>
                <a:lumOff val="-823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Fed’s Target</a:t>
          </a:r>
          <a:endParaRPr lang="en-US" sz="6500" kern="1200" dirty="0"/>
        </a:p>
      </dsp:txBody>
      <dsp:txXfrm>
        <a:off x="4447011" y="1503548"/>
        <a:ext cx="3317503" cy="331750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t>‹#›</a:t>
            </a:fld>
            <a:endParaRPr lang="en-US"/>
          </a:p>
        </p:txBody>
      </p:sp>
    </p:spTree>
    <p:extLst>
      <p:ext uri="{BB962C8B-B14F-4D97-AF65-F5344CB8AC3E}">
        <p14:creationId xmlns:p14="http://schemas.microsoft.com/office/powerpoint/2010/main" val="319263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1/12/2015 12:57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972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1/12/2015 12:57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48301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1/12/2015 12:57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70491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Monetary Policy:</a:t>
            </a:r>
            <a:br>
              <a:rPr lang="en-US" dirty="0" smtClean="0"/>
            </a:br>
            <a:r>
              <a:rPr lang="en-US" dirty="0" smtClean="0"/>
              <a:t>Money vs. Rate</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How does the Federal Reserve influence rates?</a:t>
            </a:r>
            <a:endParaRPr lang="en-US" dirty="0"/>
          </a:p>
        </p:txBody>
      </p:sp>
      <p:sp>
        <p:nvSpPr>
          <p:cNvPr id="3" name="Content Placeholder 2"/>
          <p:cNvSpPr>
            <a:spLocks noGrp="1"/>
          </p:cNvSpPr>
          <p:nvPr>
            <p:ph idx="1"/>
          </p:nvPr>
        </p:nvSpPr>
        <p:spPr>
          <a:xfrm>
            <a:off x="393700" y="2209800"/>
            <a:ext cx="8382000" cy="3280898"/>
          </a:xfrm>
        </p:spPr>
        <p:txBody>
          <a:bodyPr/>
          <a:lstStyle/>
          <a:p>
            <a:r>
              <a:rPr lang="en-US" dirty="0" smtClean="0"/>
              <a:t>Policies are put in place to implement change in consumption, investment and aggregate demand</a:t>
            </a:r>
          </a:p>
          <a:p>
            <a:pPr lvl="1"/>
            <a:r>
              <a:rPr lang="en-US" dirty="0" smtClean="0"/>
              <a:t>Open Market Economy </a:t>
            </a:r>
          </a:p>
          <a:p>
            <a:pPr lvl="2"/>
            <a:r>
              <a:rPr lang="en-US" dirty="0" smtClean="0"/>
              <a:t>Have to make buying or selling bonds appealing to investors</a:t>
            </a:r>
          </a:p>
          <a:p>
            <a:pPr lvl="2"/>
            <a:r>
              <a:rPr lang="en-US" dirty="0" smtClean="0"/>
              <a:t>Adjust reserves (money on hand) by buying or selling government securities (government bonds)</a:t>
            </a:r>
            <a:endParaRPr lang="en-US" dirty="0"/>
          </a:p>
        </p:txBody>
      </p:sp>
    </p:spTree>
    <p:extLst>
      <p:ext uri="{BB962C8B-B14F-4D97-AF65-F5344CB8AC3E}">
        <p14:creationId xmlns:p14="http://schemas.microsoft.com/office/powerpoint/2010/main" val="266355856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jhinvestments.com/CMS/images/Education/InvestingForYourGoals/g_SEESAWDIAGRAM.gif"/>
          <p:cNvPicPr>
            <a:picLocks noChangeAspect="1" noChangeArrowheads="1"/>
          </p:cNvPicPr>
          <p:nvPr/>
        </p:nvPicPr>
        <p:blipFill rotWithShape="1">
          <a:blip r:embed="rId2">
            <a:extLst>
              <a:ext uri="{28A0092B-C50C-407E-A947-70E740481C1C}">
                <a14:useLocalDpi xmlns:a14="http://schemas.microsoft.com/office/drawing/2010/main" val="0"/>
              </a:ext>
            </a:extLst>
          </a:blip>
          <a:srcRect t="16223" b="41868"/>
          <a:stretch/>
        </p:blipFill>
        <p:spPr bwMode="auto">
          <a:xfrm>
            <a:off x="685800" y="1506172"/>
            <a:ext cx="7920961" cy="512322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79080" y="304800"/>
            <a:ext cx="8534400"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4000" b="1" dirty="0" smtClean="0">
                <a:solidFill>
                  <a:srgbClr val="000099"/>
                </a:solidFill>
              </a:rPr>
              <a:t>What happens to old (issued)bond prices when interest rates change</a:t>
            </a:r>
            <a:endParaRPr lang="en-US" sz="4000" b="1" dirty="0">
              <a:solidFill>
                <a:srgbClr val="000099"/>
              </a:solidFill>
            </a:endParaRPr>
          </a:p>
        </p:txBody>
      </p:sp>
    </p:spTree>
    <p:extLst>
      <p:ext uri="{BB962C8B-B14F-4D97-AF65-F5344CB8AC3E}">
        <p14:creationId xmlns:p14="http://schemas.microsoft.com/office/powerpoint/2010/main" val="144296814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jhinvestments.com/CMS/images/Education/InvestingForYourGoals/g_SEESAWDIAGRAM.gif"/>
          <p:cNvPicPr>
            <a:picLocks noChangeAspect="1" noChangeArrowheads="1"/>
          </p:cNvPicPr>
          <p:nvPr/>
        </p:nvPicPr>
        <p:blipFill rotWithShape="1">
          <a:blip r:embed="rId2">
            <a:extLst>
              <a:ext uri="{28A0092B-C50C-407E-A947-70E740481C1C}">
                <a14:useLocalDpi xmlns:a14="http://schemas.microsoft.com/office/drawing/2010/main" val="0"/>
              </a:ext>
            </a:extLst>
          </a:blip>
          <a:srcRect t="65659"/>
          <a:stretch/>
        </p:blipFill>
        <p:spPr bwMode="auto">
          <a:xfrm>
            <a:off x="457200" y="1905000"/>
            <a:ext cx="8464666" cy="448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92554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Existing Bonds</a:t>
            </a:r>
            <a:endParaRPr lang="en-US" dirty="0"/>
          </a:p>
        </p:txBody>
      </p:sp>
      <p:sp>
        <p:nvSpPr>
          <p:cNvPr id="5" name="Text Placeholder 4"/>
          <p:cNvSpPr>
            <a:spLocks noGrp="1"/>
          </p:cNvSpPr>
          <p:nvPr>
            <p:ph type="body" sz="quarter" idx="10"/>
          </p:nvPr>
        </p:nvSpPr>
        <p:spPr>
          <a:xfrm>
            <a:off x="381000" y="1411552"/>
            <a:ext cx="8382000" cy="5272213"/>
          </a:xfrm>
        </p:spPr>
        <p:txBody>
          <a:bodyPr/>
          <a:lstStyle/>
          <a:p>
            <a:r>
              <a:rPr lang="en-US" dirty="0" smtClean="0"/>
              <a:t>Bonds are a fixed income asset</a:t>
            </a:r>
          </a:p>
          <a:p>
            <a:pPr lvl="1"/>
            <a:r>
              <a:rPr lang="en-US" dirty="0" smtClean="0"/>
              <a:t>The rate on them is fixed</a:t>
            </a:r>
          </a:p>
          <a:p>
            <a:pPr lvl="1"/>
            <a:r>
              <a:rPr lang="en-US" dirty="0" smtClean="0"/>
              <a:t>Market price of EXISTING bonds has an inverse relationship with the current rate</a:t>
            </a:r>
          </a:p>
          <a:p>
            <a:pPr lvl="2"/>
            <a:r>
              <a:rPr lang="en-US" sz="2600" dirty="0" smtClean="0"/>
              <a:t>This means that if you purchase a bond today that has a rate of return at 5% and next year the same dollar amount bond is selling for 7%, your bond is worth less on the open market</a:t>
            </a:r>
          </a:p>
          <a:p>
            <a:pPr lvl="3"/>
            <a:r>
              <a:rPr lang="en-US" sz="2600" dirty="0" smtClean="0"/>
              <a:t>If you tried to sell your lower yielding bond, you are going to get less for it because elsewhere buyers can get a better return.</a:t>
            </a:r>
          </a:p>
          <a:p>
            <a:pPr lvl="3"/>
            <a:endParaRPr lang="en-US" dirty="0"/>
          </a:p>
          <a:p>
            <a:pPr marL="1258888" lvl="3" indent="0">
              <a:buNone/>
            </a:pPr>
            <a:endParaRPr lang="en-US" dirty="0"/>
          </a:p>
        </p:txBody>
      </p:sp>
    </p:spTree>
    <p:extLst>
      <p:ext uri="{BB962C8B-B14F-4D97-AF65-F5344CB8AC3E}">
        <p14:creationId xmlns:p14="http://schemas.microsoft.com/office/powerpoint/2010/main" val="370908579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Example of relationship between Existing Bonds &amp;Current Rate</a:t>
            </a:r>
            <a:endParaRPr lang="en-US" dirty="0"/>
          </a:p>
        </p:txBody>
      </p:sp>
      <p:sp>
        <p:nvSpPr>
          <p:cNvPr id="3" name="Text Placeholder 2"/>
          <p:cNvSpPr>
            <a:spLocks noGrp="1"/>
          </p:cNvSpPr>
          <p:nvPr>
            <p:ph type="body" sz="quarter" idx="10"/>
          </p:nvPr>
        </p:nvSpPr>
        <p:spPr>
          <a:xfrm>
            <a:off x="228600" y="1676400"/>
            <a:ext cx="8382000" cy="4789003"/>
          </a:xfrm>
        </p:spPr>
        <p:txBody>
          <a:bodyPr/>
          <a:lstStyle/>
          <a:p>
            <a:r>
              <a:rPr lang="en-US" dirty="0" smtClean="0"/>
              <a:t>Purchase a $1000 bond at 5% that yields a payment of $50 </a:t>
            </a:r>
            <a:r>
              <a:rPr lang="en-US" dirty="0" err="1" smtClean="0"/>
              <a:t>yr</a:t>
            </a:r>
            <a:r>
              <a:rPr lang="en-US" dirty="0" smtClean="0"/>
              <a:t>/life ($1000/50% = 5%)</a:t>
            </a:r>
          </a:p>
          <a:p>
            <a:pPr lvl="1"/>
            <a:r>
              <a:rPr lang="en-US" dirty="0" smtClean="0"/>
              <a:t>Different types of bonds – yours pays you annual interest until you want the principal back as well – think of it as a lifetime loan of $1000 to the corporation</a:t>
            </a:r>
          </a:p>
          <a:p>
            <a:r>
              <a:rPr lang="en-US" dirty="0" smtClean="0"/>
              <a:t>Following year bonds are delivering a 10% yield</a:t>
            </a:r>
          </a:p>
          <a:p>
            <a:pPr lvl="1"/>
            <a:r>
              <a:rPr lang="en-US" dirty="0" smtClean="0"/>
              <a:t>Yours doesn’t change – it’s fixed at $50/</a:t>
            </a:r>
            <a:r>
              <a:rPr lang="en-US" dirty="0" err="1" smtClean="0"/>
              <a:t>yr</a:t>
            </a:r>
            <a:r>
              <a:rPr lang="en-US" dirty="0" smtClean="0"/>
              <a:t> and 5%</a:t>
            </a:r>
          </a:p>
          <a:p>
            <a:pPr lvl="1"/>
            <a:r>
              <a:rPr lang="en-US" dirty="0" smtClean="0"/>
              <a:t>To obtain the same $50/</a:t>
            </a:r>
            <a:r>
              <a:rPr lang="en-US" dirty="0" err="1" smtClean="0"/>
              <a:t>mo</a:t>
            </a:r>
            <a:r>
              <a:rPr lang="en-US" dirty="0" smtClean="0"/>
              <a:t>, you would only have to pay $500 upfront or choose to receive a payment of $100/</a:t>
            </a:r>
            <a:r>
              <a:rPr lang="en-US" dirty="0" err="1" smtClean="0"/>
              <a:t>yr</a:t>
            </a:r>
            <a:endParaRPr lang="en-US" dirty="0"/>
          </a:p>
        </p:txBody>
      </p:sp>
    </p:spTree>
    <p:extLst>
      <p:ext uri="{BB962C8B-B14F-4D97-AF65-F5344CB8AC3E}">
        <p14:creationId xmlns:p14="http://schemas.microsoft.com/office/powerpoint/2010/main" val="307400932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411552"/>
            <a:ext cx="8382000" cy="4727448"/>
          </a:xfrm>
        </p:spPr>
        <p:txBody>
          <a:bodyPr/>
          <a:lstStyle/>
          <a:p>
            <a:r>
              <a:rPr lang="en-US" dirty="0" smtClean="0"/>
              <a:t>So, who would buy your bond on the market if they have to pay $1000 upfront for a $50/</a:t>
            </a:r>
            <a:r>
              <a:rPr lang="en-US" dirty="0" err="1" smtClean="0"/>
              <a:t>yr</a:t>
            </a:r>
            <a:r>
              <a:rPr lang="en-US" dirty="0" smtClean="0"/>
              <a:t> yield when they can either spend the same $1000 and receive 2 $50/</a:t>
            </a:r>
            <a:r>
              <a:rPr lang="en-US" dirty="0" err="1" smtClean="0"/>
              <a:t>yr</a:t>
            </a:r>
            <a:r>
              <a:rPr lang="en-US" dirty="0" smtClean="0"/>
              <a:t> payment ($500 for same bond you paid $1000 for previously)</a:t>
            </a:r>
          </a:p>
          <a:p>
            <a:endParaRPr lang="en-US" dirty="0"/>
          </a:p>
          <a:p>
            <a:r>
              <a:rPr lang="en-US" dirty="0" smtClean="0"/>
              <a:t>The current rate went up on (newly issued) bonds, so the value of your existing bond went down</a:t>
            </a:r>
          </a:p>
          <a:p>
            <a:pPr marL="0" indent="0">
              <a:buNone/>
            </a:pPr>
            <a:endParaRPr lang="en-US" dirty="0"/>
          </a:p>
        </p:txBody>
      </p:sp>
    </p:spTree>
    <p:extLst>
      <p:ext uri="{BB962C8B-B14F-4D97-AF65-F5344CB8AC3E}">
        <p14:creationId xmlns:p14="http://schemas.microsoft.com/office/powerpoint/2010/main" val="257602847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1.bp.blogspot.com/-lKlMuAO0eNQ/T--W5Oukg_I/AAAAAAAABlQ/iLtmR6DWSCg/s1600/Long+Term+10+Ye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7630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14012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Fed’s impact on bonds</a:t>
            </a:r>
            <a:endParaRPr lang="en-US" dirty="0"/>
          </a:p>
        </p:txBody>
      </p:sp>
      <p:sp>
        <p:nvSpPr>
          <p:cNvPr id="3" name="Text Placeholder 2"/>
          <p:cNvSpPr>
            <a:spLocks noGrp="1"/>
          </p:cNvSpPr>
          <p:nvPr>
            <p:ph type="body" sz="quarter" idx="10"/>
          </p:nvPr>
        </p:nvSpPr>
        <p:spPr>
          <a:xfrm>
            <a:off x="381000" y="1411552"/>
            <a:ext cx="8382000" cy="2856167"/>
          </a:xfrm>
        </p:spPr>
        <p:txBody>
          <a:bodyPr/>
          <a:lstStyle/>
          <a:p>
            <a:r>
              <a:rPr lang="en-US" dirty="0" smtClean="0"/>
              <a:t>Open market sale reduces the equilibrium price of bonds increases the interest rate</a:t>
            </a:r>
          </a:p>
          <a:p>
            <a:endParaRPr lang="en-US" dirty="0"/>
          </a:p>
          <a:p>
            <a:r>
              <a:rPr lang="en-US" dirty="0" smtClean="0"/>
              <a:t>Open market purchase increases the equilibrium price of bonds and decreases the interest rate</a:t>
            </a:r>
            <a:endParaRPr lang="en-US" dirty="0"/>
          </a:p>
        </p:txBody>
      </p:sp>
    </p:spTree>
    <p:extLst>
      <p:ext uri="{BB962C8B-B14F-4D97-AF65-F5344CB8AC3E}">
        <p14:creationId xmlns:p14="http://schemas.microsoft.com/office/powerpoint/2010/main" val="338845922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0" y="1219200"/>
            <a:ext cx="0" cy="373380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p:nvCxnSpPr>
        <p:spPr>
          <a:xfrm>
            <a:off x="3048000" y="4953000"/>
            <a:ext cx="3733800"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3352800" y="1905000"/>
            <a:ext cx="3200400" cy="2438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0" y="1295400"/>
            <a:ext cx="0" cy="3657600"/>
          </a:xfrm>
          <a:prstGeom prst="line">
            <a:avLst/>
          </a:prstGeom>
        </p:spPr>
        <p:style>
          <a:lnRef idx="2">
            <a:schemeClr val="accent5"/>
          </a:lnRef>
          <a:fillRef idx="0">
            <a:schemeClr val="accent5"/>
          </a:fillRef>
          <a:effectRef idx="1">
            <a:schemeClr val="accent5"/>
          </a:effectRef>
          <a:fontRef idx="minor">
            <a:schemeClr val="tx1"/>
          </a:fontRef>
        </p:style>
      </p:cxnSp>
      <p:cxnSp>
        <p:nvCxnSpPr>
          <p:cNvPr id="16" name="Straight Connector 15"/>
          <p:cNvCxnSpPr/>
          <p:nvPr/>
        </p:nvCxnSpPr>
        <p:spPr>
          <a:xfrm>
            <a:off x="4800600" y="1295400"/>
            <a:ext cx="0" cy="3657600"/>
          </a:xfrm>
          <a:prstGeom prst="line">
            <a:avLst/>
          </a:prstGeom>
          <a:ln w="76200"/>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flipH="1">
            <a:off x="3048000" y="3086100"/>
            <a:ext cx="1752600" cy="0"/>
          </a:xfrm>
          <a:prstGeom prst="line">
            <a:avLst/>
          </a:prstGeom>
          <a:ln w="76200">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0" y="4038600"/>
            <a:ext cx="3048000" cy="0"/>
          </a:xfrm>
          <a:prstGeom prst="line">
            <a:avLst/>
          </a:prstGeom>
          <a:ln w="762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9550" y="489080"/>
            <a:ext cx="8724900" cy="523220"/>
          </a:xfrm>
          <a:prstGeom prst="rect">
            <a:avLst/>
          </a:prstGeom>
          <a:noFill/>
        </p:spPr>
        <p:txBody>
          <a:bodyPr wrap="square" rtlCol="0">
            <a:spAutoFit/>
          </a:bodyPr>
          <a:lstStyle/>
          <a:p>
            <a:r>
              <a:rPr lang="en-US" sz="2800" dirty="0" smtClean="0"/>
              <a:t>Fed Offers more bonds for sale: Price Drops P1 down to P2 </a:t>
            </a:r>
            <a:endParaRPr lang="en-US" sz="2800" dirty="0"/>
          </a:p>
        </p:txBody>
      </p:sp>
      <p:sp>
        <p:nvSpPr>
          <p:cNvPr id="22" name="TextBox 21"/>
          <p:cNvSpPr txBox="1"/>
          <p:nvPr/>
        </p:nvSpPr>
        <p:spPr>
          <a:xfrm>
            <a:off x="4914900" y="1219199"/>
            <a:ext cx="2247900" cy="1077218"/>
          </a:xfrm>
          <a:prstGeom prst="rect">
            <a:avLst/>
          </a:prstGeom>
          <a:noFill/>
        </p:spPr>
        <p:txBody>
          <a:bodyPr wrap="square" rtlCol="0">
            <a:spAutoFit/>
          </a:bodyPr>
          <a:lstStyle/>
          <a:p>
            <a:r>
              <a:rPr lang="en-US" sz="3200" dirty="0" smtClean="0"/>
              <a:t>S1	        S2	</a:t>
            </a:r>
            <a:endParaRPr lang="en-US" sz="3200" dirty="0"/>
          </a:p>
        </p:txBody>
      </p:sp>
      <p:sp>
        <p:nvSpPr>
          <p:cNvPr id="23" name="TextBox 22"/>
          <p:cNvSpPr txBox="1"/>
          <p:nvPr/>
        </p:nvSpPr>
        <p:spPr>
          <a:xfrm>
            <a:off x="6781800" y="4038600"/>
            <a:ext cx="533400" cy="584775"/>
          </a:xfrm>
          <a:prstGeom prst="rect">
            <a:avLst/>
          </a:prstGeom>
          <a:noFill/>
        </p:spPr>
        <p:txBody>
          <a:bodyPr wrap="square" rtlCol="0">
            <a:spAutoFit/>
          </a:bodyPr>
          <a:lstStyle/>
          <a:p>
            <a:r>
              <a:rPr lang="en-US" sz="3200" dirty="0" smtClean="0"/>
              <a:t>D</a:t>
            </a:r>
            <a:endParaRPr lang="en-US" sz="3200" dirty="0"/>
          </a:p>
        </p:txBody>
      </p:sp>
      <p:sp>
        <p:nvSpPr>
          <p:cNvPr id="24" name="TextBox 23"/>
          <p:cNvSpPr txBox="1"/>
          <p:nvPr/>
        </p:nvSpPr>
        <p:spPr>
          <a:xfrm>
            <a:off x="1870075" y="2677491"/>
            <a:ext cx="781051" cy="2062103"/>
          </a:xfrm>
          <a:prstGeom prst="rect">
            <a:avLst/>
          </a:prstGeom>
          <a:noFill/>
        </p:spPr>
        <p:txBody>
          <a:bodyPr wrap="square" rtlCol="0">
            <a:spAutoFit/>
          </a:bodyPr>
          <a:lstStyle/>
          <a:p>
            <a:r>
              <a:rPr lang="en-US" sz="3200" dirty="0" smtClean="0"/>
              <a:t>P1</a:t>
            </a:r>
          </a:p>
          <a:p>
            <a:endParaRPr lang="en-US" sz="3200" dirty="0"/>
          </a:p>
          <a:p>
            <a:endParaRPr lang="en-US" sz="3200" dirty="0" smtClean="0"/>
          </a:p>
          <a:p>
            <a:r>
              <a:rPr lang="en-US" sz="3200" dirty="0" smtClean="0"/>
              <a:t>P2</a:t>
            </a:r>
            <a:endParaRPr lang="en-US" sz="3200" dirty="0"/>
          </a:p>
        </p:txBody>
      </p:sp>
      <p:cxnSp>
        <p:nvCxnSpPr>
          <p:cNvPr id="26" name="Straight Arrow Connector 25"/>
          <p:cNvCxnSpPr/>
          <p:nvPr/>
        </p:nvCxnSpPr>
        <p:spPr>
          <a:xfrm>
            <a:off x="1752600" y="3086100"/>
            <a:ext cx="0" cy="12448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029200" y="5486400"/>
            <a:ext cx="12192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04800" y="1905000"/>
            <a:ext cx="1905000" cy="954107"/>
          </a:xfrm>
          <a:prstGeom prst="rect">
            <a:avLst/>
          </a:prstGeom>
          <a:noFill/>
        </p:spPr>
        <p:txBody>
          <a:bodyPr wrap="square" rtlCol="0">
            <a:spAutoFit/>
          </a:bodyPr>
          <a:lstStyle/>
          <a:p>
            <a:r>
              <a:rPr lang="en-US" sz="2800" dirty="0" smtClean="0"/>
              <a:t>Price of Bonds</a:t>
            </a:r>
            <a:endParaRPr lang="en-US" sz="2800" dirty="0"/>
          </a:p>
        </p:txBody>
      </p:sp>
      <p:sp>
        <p:nvSpPr>
          <p:cNvPr id="30" name="TextBox 29"/>
          <p:cNvSpPr txBox="1"/>
          <p:nvPr/>
        </p:nvSpPr>
        <p:spPr>
          <a:xfrm>
            <a:off x="1905000" y="5727412"/>
            <a:ext cx="6248400" cy="584775"/>
          </a:xfrm>
          <a:prstGeom prst="rect">
            <a:avLst/>
          </a:prstGeom>
          <a:noFill/>
        </p:spPr>
        <p:txBody>
          <a:bodyPr wrap="square" rtlCol="0">
            <a:spAutoFit/>
          </a:bodyPr>
          <a:lstStyle/>
          <a:p>
            <a:r>
              <a:rPr lang="en-US" sz="3200" dirty="0" smtClean="0"/>
              <a:t>Quantity of Bonds in Private Market</a:t>
            </a:r>
            <a:endParaRPr lang="en-US" sz="3200" dirty="0"/>
          </a:p>
        </p:txBody>
      </p:sp>
    </p:spTree>
    <p:extLst>
      <p:ext uri="{BB962C8B-B14F-4D97-AF65-F5344CB8AC3E}">
        <p14:creationId xmlns:p14="http://schemas.microsoft.com/office/powerpoint/2010/main" val="31793277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743200" y="1524000"/>
            <a:ext cx="0" cy="3505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43200" y="5029200"/>
            <a:ext cx="350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52800" y="2057400"/>
            <a:ext cx="2971800" cy="251460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5105400" y="1676400"/>
            <a:ext cx="0" cy="3352800"/>
          </a:xfrm>
          <a:prstGeom prst="line">
            <a:avLst/>
          </a:prstGeom>
          <a:ln w="76200">
            <a:solidFill>
              <a:srgbClr val="92D050"/>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057900" y="1638300"/>
            <a:ext cx="0" cy="3352800"/>
          </a:xfrm>
          <a:prstGeom prst="line">
            <a:avLst/>
          </a:prstGeom>
          <a:ln w="762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743200" y="3581400"/>
            <a:ext cx="2362200" cy="0"/>
          </a:xfrm>
          <a:prstGeom prst="line">
            <a:avLst/>
          </a:prstGeom>
          <a:ln w="762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743200" y="4343400"/>
            <a:ext cx="3276600" cy="0"/>
          </a:xfrm>
          <a:prstGeom prst="line">
            <a:avLst/>
          </a:prstGeom>
          <a:ln w="762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181600" y="5562600"/>
            <a:ext cx="838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05400" y="1675538"/>
            <a:ext cx="2514600" cy="584775"/>
          </a:xfrm>
          <a:prstGeom prst="rect">
            <a:avLst/>
          </a:prstGeom>
          <a:noFill/>
        </p:spPr>
        <p:txBody>
          <a:bodyPr wrap="square" rtlCol="0">
            <a:spAutoFit/>
          </a:bodyPr>
          <a:lstStyle/>
          <a:p>
            <a:r>
              <a:rPr lang="en-US" sz="3200" dirty="0" smtClean="0"/>
              <a:t>S3      S1</a:t>
            </a:r>
            <a:endParaRPr lang="en-US" sz="3200" dirty="0"/>
          </a:p>
        </p:txBody>
      </p:sp>
      <p:sp>
        <p:nvSpPr>
          <p:cNvPr id="26" name="TextBox 25"/>
          <p:cNvSpPr txBox="1"/>
          <p:nvPr/>
        </p:nvSpPr>
        <p:spPr>
          <a:xfrm>
            <a:off x="6477000" y="4572000"/>
            <a:ext cx="437940" cy="584775"/>
          </a:xfrm>
          <a:prstGeom prst="rect">
            <a:avLst/>
          </a:prstGeom>
          <a:noFill/>
        </p:spPr>
        <p:txBody>
          <a:bodyPr wrap="none" rtlCol="0">
            <a:spAutoFit/>
          </a:bodyPr>
          <a:lstStyle/>
          <a:p>
            <a:r>
              <a:rPr lang="en-US" sz="3200" dirty="0" smtClean="0"/>
              <a:t>D</a:t>
            </a:r>
            <a:endParaRPr lang="en-US" sz="3200" dirty="0"/>
          </a:p>
        </p:txBody>
      </p:sp>
      <p:sp>
        <p:nvSpPr>
          <p:cNvPr id="27" name="TextBox 26"/>
          <p:cNvSpPr txBox="1"/>
          <p:nvPr/>
        </p:nvSpPr>
        <p:spPr>
          <a:xfrm>
            <a:off x="19051" y="2067284"/>
            <a:ext cx="2133600" cy="954107"/>
          </a:xfrm>
          <a:prstGeom prst="rect">
            <a:avLst/>
          </a:prstGeom>
          <a:noFill/>
        </p:spPr>
        <p:txBody>
          <a:bodyPr wrap="square" rtlCol="0">
            <a:spAutoFit/>
          </a:bodyPr>
          <a:lstStyle/>
          <a:p>
            <a:pPr lvl="1"/>
            <a:r>
              <a:rPr lang="en-US" sz="2800" dirty="0" smtClean="0"/>
              <a:t>Price of Bonds</a:t>
            </a:r>
            <a:endParaRPr lang="en-US" sz="2800" dirty="0"/>
          </a:p>
        </p:txBody>
      </p:sp>
      <p:sp>
        <p:nvSpPr>
          <p:cNvPr id="28" name="TextBox 27"/>
          <p:cNvSpPr txBox="1"/>
          <p:nvPr/>
        </p:nvSpPr>
        <p:spPr>
          <a:xfrm>
            <a:off x="1905000" y="5791199"/>
            <a:ext cx="6095999" cy="523220"/>
          </a:xfrm>
          <a:prstGeom prst="rect">
            <a:avLst/>
          </a:prstGeom>
          <a:noFill/>
        </p:spPr>
        <p:txBody>
          <a:bodyPr wrap="square" rtlCol="0">
            <a:spAutoFit/>
          </a:bodyPr>
          <a:lstStyle/>
          <a:p>
            <a:r>
              <a:rPr lang="en-US" sz="2800" dirty="0" smtClean="0"/>
              <a:t>Quantity of Bonds in Private Market</a:t>
            </a:r>
            <a:endParaRPr lang="en-US" sz="2800" dirty="0"/>
          </a:p>
        </p:txBody>
      </p:sp>
      <p:sp>
        <p:nvSpPr>
          <p:cNvPr id="30" name="TextBox 29"/>
          <p:cNvSpPr txBox="1"/>
          <p:nvPr/>
        </p:nvSpPr>
        <p:spPr>
          <a:xfrm>
            <a:off x="2076449" y="3116641"/>
            <a:ext cx="914401" cy="1569660"/>
          </a:xfrm>
          <a:prstGeom prst="rect">
            <a:avLst/>
          </a:prstGeom>
          <a:noFill/>
        </p:spPr>
        <p:txBody>
          <a:bodyPr wrap="square" rtlCol="0">
            <a:spAutoFit/>
          </a:bodyPr>
          <a:lstStyle/>
          <a:p>
            <a:r>
              <a:rPr lang="en-US" sz="3200" dirty="0" smtClean="0"/>
              <a:t>P3</a:t>
            </a:r>
          </a:p>
          <a:p>
            <a:endParaRPr lang="en-US" sz="3200" dirty="0" smtClean="0"/>
          </a:p>
          <a:p>
            <a:r>
              <a:rPr lang="en-US" sz="3200" dirty="0" smtClean="0"/>
              <a:t>P1</a:t>
            </a:r>
            <a:endParaRPr lang="en-US" sz="3200" dirty="0"/>
          </a:p>
        </p:txBody>
      </p:sp>
      <p:cxnSp>
        <p:nvCxnSpPr>
          <p:cNvPr id="32" name="Straight Arrow Connector 31"/>
          <p:cNvCxnSpPr/>
          <p:nvPr/>
        </p:nvCxnSpPr>
        <p:spPr>
          <a:xfrm flipV="1">
            <a:off x="1905000" y="3429000"/>
            <a:ext cx="0" cy="9144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052" y="100905"/>
            <a:ext cx="8959848" cy="1384995"/>
          </a:xfrm>
          <a:prstGeom prst="rect">
            <a:avLst/>
          </a:prstGeom>
          <a:noFill/>
        </p:spPr>
        <p:txBody>
          <a:bodyPr wrap="square" rtlCol="0">
            <a:spAutoFit/>
          </a:bodyPr>
          <a:lstStyle/>
          <a:p>
            <a:r>
              <a:rPr lang="en-US" sz="2800" dirty="0" smtClean="0"/>
              <a:t>Fed Buys: reduces supply available to investors so prices rise </a:t>
            </a:r>
          </a:p>
          <a:p>
            <a:r>
              <a:rPr lang="en-US" sz="2800" dirty="0" smtClean="0"/>
              <a:t>Supply goes down, price goes up (demand moves with price and is not shifting)</a:t>
            </a:r>
            <a:endParaRPr lang="en-US" sz="2800" dirty="0"/>
          </a:p>
        </p:txBody>
      </p:sp>
    </p:spTree>
    <p:extLst>
      <p:ext uri="{BB962C8B-B14F-4D97-AF65-F5344CB8AC3E}">
        <p14:creationId xmlns:p14="http://schemas.microsoft.com/office/powerpoint/2010/main" val="244978914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Classical School and money</a:t>
            </a:r>
            <a:endParaRPr lang="en-US" dirty="0"/>
          </a:p>
        </p:txBody>
      </p:sp>
      <p:sp>
        <p:nvSpPr>
          <p:cNvPr id="6" name="Text Placeholder 5"/>
          <p:cNvSpPr>
            <a:spLocks noGrp="1"/>
          </p:cNvSpPr>
          <p:nvPr>
            <p:ph type="body" sz="quarter" idx="10"/>
          </p:nvPr>
        </p:nvSpPr>
        <p:spPr>
          <a:xfrm>
            <a:off x="280115" y="1358937"/>
            <a:ext cx="8534400" cy="5121402"/>
          </a:xfrm>
          <a:ln>
            <a:solidFill>
              <a:schemeClr val="bg1"/>
            </a:solidFill>
          </a:ln>
        </p:spPr>
        <p:txBody>
          <a:bodyPr/>
          <a:lstStyle/>
          <a:p>
            <a:r>
              <a:rPr lang="en-US" dirty="0" smtClean="0"/>
              <a:t>Money is used to determine price</a:t>
            </a:r>
          </a:p>
          <a:p>
            <a:r>
              <a:rPr lang="en-US" dirty="0" smtClean="0"/>
              <a:t>Real output is determined by production function: supply and demand of labor under conditions of wage flexibility at full employment</a:t>
            </a:r>
          </a:p>
          <a:p>
            <a:pPr marL="0" indent="0">
              <a:buNone/>
            </a:pPr>
            <a:r>
              <a:rPr lang="en-US" dirty="0"/>
              <a:t>	</a:t>
            </a:r>
            <a:r>
              <a:rPr lang="en-US" dirty="0" smtClean="0"/>
              <a:t>		        LRAS</a:t>
            </a:r>
          </a:p>
          <a:p>
            <a:pPr marL="0" indent="0">
              <a:buNone/>
            </a:pPr>
            <a:r>
              <a:rPr lang="en-US" dirty="0" smtClean="0"/>
              <a:t>Price</a:t>
            </a:r>
          </a:p>
          <a:p>
            <a:pPr marL="0" indent="0">
              <a:buNone/>
            </a:pPr>
            <a:r>
              <a:rPr lang="en-US" dirty="0" smtClean="0"/>
              <a:t>Level					AD2</a:t>
            </a:r>
          </a:p>
          <a:p>
            <a:pPr marL="0" indent="0">
              <a:buNone/>
            </a:pPr>
            <a:endParaRPr lang="en-US" dirty="0"/>
          </a:p>
          <a:p>
            <a:pPr marL="0" indent="0">
              <a:buNone/>
            </a:pPr>
            <a:r>
              <a:rPr lang="en-US" dirty="0" smtClean="0"/>
              <a:t>			   </a:t>
            </a:r>
            <a:r>
              <a:rPr lang="en-US" dirty="0" err="1" smtClean="0"/>
              <a:t>Yf</a:t>
            </a:r>
            <a:r>
              <a:rPr lang="en-US" dirty="0" smtClean="0"/>
              <a:t>		AD1</a:t>
            </a:r>
          </a:p>
          <a:p>
            <a:pPr marL="0" indent="0">
              <a:buNone/>
            </a:pPr>
            <a:r>
              <a:rPr lang="en-US" dirty="0"/>
              <a:t>	</a:t>
            </a:r>
          </a:p>
        </p:txBody>
      </p:sp>
      <p:cxnSp>
        <p:nvCxnSpPr>
          <p:cNvPr id="8" name="Straight Connector 7"/>
          <p:cNvCxnSpPr/>
          <p:nvPr/>
        </p:nvCxnSpPr>
        <p:spPr>
          <a:xfrm>
            <a:off x="1905000" y="3429000"/>
            <a:ext cx="0" cy="2743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05000" y="6172200"/>
            <a:ext cx="30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33800" y="3581400"/>
            <a:ext cx="0" cy="259080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09800" y="4305299"/>
            <a:ext cx="2667000" cy="160020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438400" y="3632173"/>
            <a:ext cx="2590800" cy="1627351"/>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905000" y="4419600"/>
            <a:ext cx="1828800" cy="0"/>
          </a:xfrm>
          <a:prstGeom prst="line">
            <a:avLst/>
          </a:prstGeom>
          <a:ln w="762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905000" y="5259524"/>
            <a:ext cx="1828800" cy="0"/>
          </a:xfrm>
          <a:prstGeom prst="line">
            <a:avLst/>
          </a:prstGeom>
          <a:ln w="762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524000" y="4419600"/>
            <a:ext cx="0" cy="83992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190999" y="4906851"/>
            <a:ext cx="228600" cy="4572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981200" y="6160647"/>
            <a:ext cx="2667000" cy="584775"/>
          </a:xfrm>
          <a:prstGeom prst="rect">
            <a:avLst/>
          </a:prstGeom>
          <a:noFill/>
        </p:spPr>
        <p:txBody>
          <a:bodyPr wrap="square" rtlCol="0">
            <a:spAutoFit/>
          </a:bodyPr>
          <a:lstStyle/>
          <a:p>
            <a:r>
              <a:rPr lang="en-US" sz="3200" dirty="0" smtClean="0"/>
              <a:t>Real GDP</a:t>
            </a:r>
            <a:endParaRPr lang="en-US" sz="3200" dirty="0"/>
          </a:p>
        </p:txBody>
      </p:sp>
      <p:sp>
        <p:nvSpPr>
          <p:cNvPr id="30" name="TextBox 29"/>
          <p:cNvSpPr txBox="1"/>
          <p:nvPr/>
        </p:nvSpPr>
        <p:spPr>
          <a:xfrm>
            <a:off x="6604715" y="3420490"/>
            <a:ext cx="2362200" cy="2677656"/>
          </a:xfrm>
          <a:prstGeom prst="rect">
            <a:avLst/>
          </a:prstGeom>
          <a:noFill/>
        </p:spPr>
        <p:txBody>
          <a:bodyPr wrap="square" rtlCol="0">
            <a:spAutoFit/>
          </a:bodyPr>
          <a:lstStyle/>
          <a:p>
            <a:r>
              <a:rPr lang="en-US" sz="2400" dirty="0" smtClean="0">
                <a:solidFill>
                  <a:srgbClr val="FFC000"/>
                </a:solidFill>
              </a:rPr>
              <a:t>Increase in money = no change in real output because AS is vertical at </a:t>
            </a:r>
            <a:r>
              <a:rPr lang="en-US" sz="2400" dirty="0" err="1" smtClean="0">
                <a:solidFill>
                  <a:srgbClr val="FFC000"/>
                </a:solidFill>
              </a:rPr>
              <a:t>Yf</a:t>
            </a:r>
            <a:r>
              <a:rPr lang="en-US" sz="2400" dirty="0" smtClean="0">
                <a:solidFill>
                  <a:srgbClr val="FFC000"/>
                </a:solidFill>
              </a:rPr>
              <a:t>, only a change in price</a:t>
            </a:r>
            <a:endParaRPr lang="en-US" sz="2400" dirty="0">
              <a:solidFill>
                <a:srgbClr val="FFC000"/>
              </a:solidFill>
            </a:endParaRPr>
          </a:p>
        </p:txBody>
      </p:sp>
    </p:spTree>
    <p:extLst>
      <p:ext uri="{BB962C8B-B14F-4D97-AF65-F5344CB8AC3E}">
        <p14:creationId xmlns:p14="http://schemas.microsoft.com/office/powerpoint/2010/main" val="77623618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money supply</a:t>
            </a:r>
            <a:endParaRPr lang="en-US" dirty="0"/>
          </a:p>
        </p:txBody>
      </p:sp>
      <p:sp>
        <p:nvSpPr>
          <p:cNvPr id="3" name="Text Placeholder 2"/>
          <p:cNvSpPr>
            <a:spLocks noGrp="1"/>
          </p:cNvSpPr>
          <p:nvPr>
            <p:ph type="body" sz="quarter" idx="10"/>
          </p:nvPr>
        </p:nvSpPr>
        <p:spPr>
          <a:xfrm>
            <a:off x="381000" y="1411552"/>
            <a:ext cx="8382000" cy="3520964"/>
          </a:xfrm>
        </p:spPr>
        <p:txBody>
          <a:bodyPr/>
          <a:lstStyle/>
          <a:p>
            <a:r>
              <a:rPr lang="en-US" dirty="0" smtClean="0"/>
              <a:t>Direct Effect</a:t>
            </a:r>
          </a:p>
          <a:p>
            <a:pPr lvl="1"/>
            <a:r>
              <a:rPr lang="en-US" dirty="0" smtClean="0"/>
              <a:t>AD goes up because money supply goes up at any price level</a:t>
            </a:r>
          </a:p>
          <a:p>
            <a:pPr lvl="2"/>
            <a:r>
              <a:rPr lang="en-US" dirty="0" smtClean="0"/>
              <a:t>Desire to purchase goes up with prices</a:t>
            </a:r>
          </a:p>
          <a:p>
            <a:pPr lvl="2"/>
            <a:endParaRPr lang="en-US" dirty="0"/>
          </a:p>
          <a:p>
            <a:r>
              <a:rPr lang="en-US" dirty="0" smtClean="0"/>
              <a:t>Indirect Effect</a:t>
            </a:r>
          </a:p>
          <a:p>
            <a:pPr lvl="1"/>
            <a:r>
              <a:rPr lang="en-US" dirty="0" smtClean="0"/>
              <a:t>Excess amount of money = deposits go up = bank reserves go up = rates drop = borrowing up = AD up</a:t>
            </a:r>
            <a:endParaRPr lang="en-US" dirty="0"/>
          </a:p>
        </p:txBody>
      </p:sp>
    </p:spTree>
    <p:extLst>
      <p:ext uri="{BB962C8B-B14F-4D97-AF65-F5344CB8AC3E}">
        <p14:creationId xmlns:p14="http://schemas.microsoft.com/office/powerpoint/2010/main" val="137245458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onetary policies and their goals</a:t>
            </a:r>
            <a:endParaRPr lang="en-US" dirty="0"/>
          </a:p>
        </p:txBody>
      </p:sp>
      <p:sp>
        <p:nvSpPr>
          <p:cNvPr id="3" name="Text Placeholder 2"/>
          <p:cNvSpPr>
            <a:spLocks noGrp="1"/>
          </p:cNvSpPr>
          <p:nvPr>
            <p:ph type="body" sz="quarter" idx="10"/>
          </p:nvPr>
        </p:nvSpPr>
        <p:spPr>
          <a:xfrm>
            <a:off x="381000" y="1411552"/>
            <a:ext cx="8382000" cy="3354765"/>
          </a:xfrm>
        </p:spPr>
        <p:txBody>
          <a:bodyPr/>
          <a:lstStyle/>
          <a:p>
            <a:r>
              <a:rPr lang="en-US" dirty="0" smtClean="0"/>
              <a:t>Expansionary (more money in circulation)</a:t>
            </a:r>
          </a:p>
          <a:p>
            <a:pPr lvl="1"/>
            <a:r>
              <a:rPr lang="en-US" dirty="0" smtClean="0"/>
              <a:t>Increase AD, Real GDP and Price Level</a:t>
            </a:r>
          </a:p>
          <a:p>
            <a:pPr lvl="1"/>
            <a:r>
              <a:rPr lang="en-US" dirty="0" smtClean="0"/>
              <a:t>Decrease unemployment</a:t>
            </a:r>
          </a:p>
          <a:p>
            <a:pPr lvl="1"/>
            <a:endParaRPr lang="en-US" dirty="0"/>
          </a:p>
          <a:p>
            <a:r>
              <a:rPr lang="en-US" dirty="0" smtClean="0"/>
              <a:t>Contractionary </a:t>
            </a:r>
          </a:p>
          <a:p>
            <a:pPr lvl="1"/>
            <a:r>
              <a:rPr lang="en-US" dirty="0" smtClean="0"/>
              <a:t>Lower AD, Real GDP and Price Level</a:t>
            </a:r>
          </a:p>
          <a:p>
            <a:pPr lvl="1"/>
            <a:r>
              <a:rPr lang="en-US" dirty="0" smtClean="0"/>
              <a:t>Fight inflation</a:t>
            </a:r>
            <a:endParaRPr lang="en-US" dirty="0"/>
          </a:p>
        </p:txBody>
      </p:sp>
    </p:spTree>
    <p:extLst>
      <p:ext uri="{BB962C8B-B14F-4D97-AF65-F5344CB8AC3E}">
        <p14:creationId xmlns:p14="http://schemas.microsoft.com/office/powerpoint/2010/main" val="41936981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1"/>
            <a:ext cx="8686800" cy="914400"/>
          </a:xfrm>
        </p:spPr>
        <p:txBody>
          <a:bodyPr/>
          <a:lstStyle/>
          <a:p>
            <a:r>
              <a:rPr lang="en-US" dirty="0" smtClean="0"/>
              <a:t>Monetary policy in a global economy</a:t>
            </a:r>
            <a:endParaRPr lang="en-US" dirty="0"/>
          </a:p>
        </p:txBody>
      </p:sp>
      <p:sp>
        <p:nvSpPr>
          <p:cNvPr id="3" name="Text Placeholder 2"/>
          <p:cNvSpPr>
            <a:spLocks noGrp="1"/>
          </p:cNvSpPr>
          <p:nvPr>
            <p:ph type="body" sz="quarter" idx="10"/>
          </p:nvPr>
        </p:nvSpPr>
        <p:spPr>
          <a:xfrm>
            <a:off x="266700" y="1524000"/>
            <a:ext cx="8382000" cy="2874633"/>
          </a:xfrm>
        </p:spPr>
        <p:txBody>
          <a:bodyPr/>
          <a:lstStyle/>
          <a:p>
            <a:r>
              <a:rPr lang="en-US" dirty="0" smtClean="0"/>
              <a:t>Net Export Effect</a:t>
            </a:r>
          </a:p>
          <a:p>
            <a:pPr lvl="1"/>
            <a:r>
              <a:rPr lang="en-US" dirty="0" smtClean="0"/>
              <a:t>Contractionary monetary policy</a:t>
            </a:r>
          </a:p>
          <a:p>
            <a:pPr lvl="2"/>
            <a:r>
              <a:rPr lang="en-US" dirty="0" smtClean="0"/>
              <a:t>Interest rates rise</a:t>
            </a:r>
          </a:p>
          <a:p>
            <a:pPr lvl="3"/>
            <a:r>
              <a:rPr lang="en-US" dirty="0" smtClean="0"/>
              <a:t>Foreigners demand more $ for assets in U.S.</a:t>
            </a:r>
          </a:p>
          <a:p>
            <a:pPr lvl="3"/>
            <a:r>
              <a:rPr lang="en-US" dirty="0" smtClean="0"/>
              <a:t>U.S. money appreciates</a:t>
            </a:r>
          </a:p>
          <a:p>
            <a:pPr lvl="3"/>
            <a:r>
              <a:rPr lang="en-US" dirty="0" smtClean="0"/>
              <a:t>Negative because exports decrease (less sales of U.S. goods, so lower AD) and imports rise</a:t>
            </a:r>
            <a:endParaRPr lang="en-US" dirty="0"/>
          </a:p>
        </p:txBody>
      </p:sp>
    </p:spTree>
    <p:extLst>
      <p:ext uri="{BB962C8B-B14F-4D97-AF65-F5344CB8AC3E}">
        <p14:creationId xmlns:p14="http://schemas.microsoft.com/office/powerpoint/2010/main" val="12904966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 in global economy continued</a:t>
            </a:r>
            <a:endParaRPr lang="en-US" dirty="0"/>
          </a:p>
        </p:txBody>
      </p:sp>
      <p:sp>
        <p:nvSpPr>
          <p:cNvPr id="3" name="Text Placeholder 2"/>
          <p:cNvSpPr>
            <a:spLocks noGrp="1"/>
          </p:cNvSpPr>
          <p:nvPr>
            <p:ph type="body" sz="quarter" idx="10"/>
          </p:nvPr>
        </p:nvSpPr>
        <p:spPr>
          <a:xfrm>
            <a:off x="381000" y="1371600"/>
            <a:ext cx="8382000" cy="5181600"/>
          </a:xfrm>
        </p:spPr>
        <p:txBody>
          <a:bodyPr/>
          <a:lstStyle/>
          <a:p>
            <a:r>
              <a:rPr lang="en-US" dirty="0" smtClean="0"/>
              <a:t>Net Export Effect</a:t>
            </a:r>
          </a:p>
          <a:p>
            <a:pPr lvl="1"/>
            <a:r>
              <a:rPr lang="en-US" sz="3200" dirty="0" smtClean="0"/>
              <a:t>Expansionary monetary policy</a:t>
            </a:r>
          </a:p>
          <a:p>
            <a:pPr lvl="2"/>
            <a:r>
              <a:rPr lang="en-US" sz="3200" dirty="0" smtClean="0"/>
              <a:t>Interest rate goes down</a:t>
            </a:r>
          </a:p>
          <a:p>
            <a:pPr lvl="3"/>
            <a:r>
              <a:rPr lang="en-US" sz="3200" dirty="0" smtClean="0"/>
              <a:t>Foreigners want less $ for assets in U.S.</a:t>
            </a:r>
          </a:p>
          <a:p>
            <a:pPr lvl="3"/>
            <a:r>
              <a:rPr lang="en-US" sz="3200" dirty="0" smtClean="0"/>
              <a:t>$ depreciates</a:t>
            </a:r>
          </a:p>
          <a:p>
            <a:pPr lvl="3"/>
            <a:r>
              <a:rPr lang="en-US" sz="3200" dirty="0" smtClean="0"/>
              <a:t>Positive effect </a:t>
            </a:r>
          </a:p>
          <a:p>
            <a:pPr lvl="4"/>
            <a:r>
              <a:rPr lang="en-US" sz="3200" dirty="0" smtClean="0"/>
              <a:t>Exports up (selling more U.S. goods)</a:t>
            </a:r>
          </a:p>
          <a:p>
            <a:pPr lvl="4"/>
            <a:r>
              <a:rPr lang="en-US" sz="3200" dirty="0" smtClean="0"/>
              <a:t>Imports down </a:t>
            </a:r>
            <a:endParaRPr lang="en-US" sz="3200" dirty="0"/>
          </a:p>
        </p:txBody>
      </p:sp>
    </p:spTree>
    <p:extLst>
      <p:ext uri="{BB962C8B-B14F-4D97-AF65-F5344CB8AC3E}">
        <p14:creationId xmlns:p14="http://schemas.microsoft.com/office/powerpoint/2010/main" val="214545026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lstStyle/>
          <a:p>
            <a:r>
              <a:rPr lang="en-US" dirty="0" smtClean="0"/>
              <a:t>Wrinkle in this: the Fed is no loner 100% in control of the amount of money in the market…</a:t>
            </a:r>
            <a:endParaRPr lang="en-US" dirty="0"/>
          </a:p>
        </p:txBody>
      </p:sp>
      <p:sp>
        <p:nvSpPr>
          <p:cNvPr id="3" name="Text Placeholder 2"/>
          <p:cNvSpPr>
            <a:spLocks noGrp="1"/>
          </p:cNvSpPr>
          <p:nvPr>
            <p:ph type="body" sz="quarter" idx="10"/>
          </p:nvPr>
        </p:nvSpPr>
        <p:spPr>
          <a:xfrm>
            <a:off x="355600" y="2362200"/>
            <a:ext cx="8382000" cy="2135969"/>
          </a:xfrm>
        </p:spPr>
        <p:txBody>
          <a:bodyPr/>
          <a:lstStyle/>
          <a:p>
            <a:r>
              <a:rPr lang="en-US" dirty="0" smtClean="0"/>
              <a:t>Globalization of the international supply of U.S. currency </a:t>
            </a:r>
            <a:endParaRPr lang="en-US" dirty="0"/>
          </a:p>
          <a:p>
            <a:pPr lvl="1"/>
            <a:r>
              <a:rPr lang="en-US" dirty="0" smtClean="0"/>
              <a:t>If the Fed slows the supply in circulation; still attainable from other sources because of technology</a:t>
            </a:r>
            <a:endParaRPr lang="en-US" dirty="0"/>
          </a:p>
        </p:txBody>
      </p:sp>
    </p:spTree>
    <p:extLst>
      <p:ext uri="{BB962C8B-B14F-4D97-AF65-F5344CB8AC3E}">
        <p14:creationId xmlns:p14="http://schemas.microsoft.com/office/powerpoint/2010/main" val="156546198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952" y="152400"/>
            <a:ext cx="8382000" cy="664797"/>
          </a:xfrm>
        </p:spPr>
        <p:txBody>
          <a:bodyPr/>
          <a:lstStyle/>
          <a:p>
            <a:r>
              <a:rPr lang="en-US" dirty="0" smtClean="0"/>
              <a:t>Equation of Exchange</a:t>
            </a:r>
            <a:r>
              <a:rPr lang="en-US" dirty="0"/>
              <a:t> </a:t>
            </a:r>
            <a:r>
              <a:rPr lang="en-US" dirty="0" smtClean="0"/>
              <a:t>formula</a:t>
            </a:r>
            <a:endParaRPr lang="en-US" dirty="0"/>
          </a:p>
        </p:txBody>
      </p:sp>
      <p:sp>
        <p:nvSpPr>
          <p:cNvPr id="3" name="Text Placeholder 2"/>
          <p:cNvSpPr>
            <a:spLocks noGrp="1"/>
          </p:cNvSpPr>
          <p:nvPr>
            <p:ph type="body" sz="quarter" idx="10"/>
          </p:nvPr>
        </p:nvSpPr>
        <p:spPr>
          <a:xfrm>
            <a:off x="394952" y="848783"/>
            <a:ext cx="8382000" cy="5812203"/>
          </a:xfrm>
        </p:spPr>
        <p:txBody>
          <a:bodyPr/>
          <a:lstStyle/>
          <a:p>
            <a:r>
              <a:rPr lang="en-US" dirty="0" smtClean="0"/>
              <a:t># of monetary units X # of times each unit is spent on final goods = the price level X real GDP</a:t>
            </a:r>
            <a:endParaRPr lang="en-US" dirty="0"/>
          </a:p>
          <a:p>
            <a:pPr lvl="1"/>
            <a:r>
              <a:rPr lang="en-US" dirty="0" err="1" smtClean="0"/>
              <a:t>Ms</a:t>
            </a:r>
            <a:r>
              <a:rPr lang="en-US" dirty="0" smtClean="0"/>
              <a:t>(V) = P(Y)</a:t>
            </a:r>
          </a:p>
          <a:p>
            <a:pPr marL="914400" lvl="2" indent="0">
              <a:buNone/>
            </a:pPr>
            <a:r>
              <a:rPr lang="en-US" sz="2800" dirty="0" smtClean="0"/>
              <a:t>(</a:t>
            </a:r>
            <a:r>
              <a:rPr lang="en-US" sz="2800" dirty="0" err="1" smtClean="0"/>
              <a:t>Ms</a:t>
            </a:r>
            <a:r>
              <a:rPr lang="en-US" sz="2800" dirty="0" smtClean="0"/>
              <a:t> = money balances held by nonbank; V = income velocity or the number of times (average) per year each dollar is spent on final goods and services; P = price level; Y = real GDP/</a:t>
            </a:r>
            <a:r>
              <a:rPr lang="en-US" sz="2800" dirty="0" err="1" smtClean="0"/>
              <a:t>yr</a:t>
            </a:r>
            <a:r>
              <a:rPr lang="en-US" sz="2800" dirty="0" smtClean="0"/>
              <a:t>)</a:t>
            </a:r>
          </a:p>
          <a:p>
            <a:pPr lvl="2"/>
            <a:endParaRPr lang="en-US" sz="2800" dirty="0"/>
          </a:p>
          <a:p>
            <a:pPr lvl="2"/>
            <a:r>
              <a:rPr lang="en-US" sz="2800" dirty="0" smtClean="0"/>
              <a:t>i.e. Money supply = $5 T; real GDP = $10 T; CPI = 120 (Price level of 1.2)</a:t>
            </a:r>
          </a:p>
          <a:p>
            <a:pPr marL="914400" lvl="2" indent="0">
              <a:buNone/>
            </a:pPr>
            <a:r>
              <a:rPr lang="en-US" sz="2800" dirty="0" smtClean="0"/>
              <a:t> </a:t>
            </a:r>
            <a:r>
              <a:rPr lang="en-US" sz="2800" dirty="0" err="1" smtClean="0"/>
              <a:t>MsV</a:t>
            </a:r>
            <a:r>
              <a:rPr lang="en-US" sz="2800" dirty="0" smtClean="0"/>
              <a:t> = PY = $5T (V) = 1.2 ($10T) </a:t>
            </a:r>
          </a:p>
          <a:p>
            <a:pPr marL="914400" lvl="2" indent="0">
              <a:buNone/>
            </a:pPr>
            <a:r>
              <a:rPr lang="en-US" sz="2800" dirty="0" smtClean="0"/>
              <a:t>$5T (V) = $12T = 2.4 </a:t>
            </a:r>
          </a:p>
          <a:p>
            <a:pPr marL="914400" lvl="2" indent="0">
              <a:buNone/>
            </a:pPr>
            <a:r>
              <a:rPr lang="en-US" sz="2800" dirty="0" smtClean="0"/>
              <a:t>Each dollar is spent an average of 2.4 times/year</a:t>
            </a:r>
          </a:p>
          <a:p>
            <a:pPr marL="914400" lvl="2" indent="0">
              <a:buNone/>
            </a:pPr>
            <a:endParaRPr lang="en-US" dirty="0" smtClean="0"/>
          </a:p>
        </p:txBody>
      </p:sp>
    </p:spTree>
    <p:extLst>
      <p:ext uri="{BB962C8B-B14F-4D97-AF65-F5344CB8AC3E}">
        <p14:creationId xmlns:p14="http://schemas.microsoft.com/office/powerpoint/2010/main" val="35608615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Identity</a:t>
            </a:r>
            <a:endParaRPr lang="en-US" dirty="0"/>
          </a:p>
        </p:txBody>
      </p:sp>
      <p:sp>
        <p:nvSpPr>
          <p:cNvPr id="3" name="Text Placeholder 2"/>
          <p:cNvSpPr>
            <a:spLocks noGrp="1"/>
          </p:cNvSpPr>
          <p:nvPr>
            <p:ph type="body" sz="quarter" idx="10"/>
          </p:nvPr>
        </p:nvSpPr>
        <p:spPr>
          <a:xfrm>
            <a:off x="381000" y="1411552"/>
            <a:ext cx="8382000" cy="1428083"/>
          </a:xfrm>
        </p:spPr>
        <p:txBody>
          <a:bodyPr/>
          <a:lstStyle/>
          <a:p>
            <a:r>
              <a:rPr lang="en-US" dirty="0" smtClean="0"/>
              <a:t>Equation of Exchange must be true</a:t>
            </a:r>
          </a:p>
          <a:p>
            <a:r>
              <a:rPr lang="en-US" dirty="0" smtClean="0"/>
              <a:t>Total funds spent on final output (</a:t>
            </a:r>
            <a:r>
              <a:rPr lang="en-US" dirty="0" err="1" smtClean="0"/>
              <a:t>MsV</a:t>
            </a:r>
            <a:r>
              <a:rPr lang="en-US" dirty="0" smtClean="0"/>
              <a:t>) = total of funds received for final output (PY)</a:t>
            </a:r>
            <a:endParaRPr lang="en-US" dirty="0"/>
          </a:p>
        </p:txBody>
      </p:sp>
    </p:spTree>
    <p:extLst>
      <p:ext uri="{BB962C8B-B14F-4D97-AF65-F5344CB8AC3E}">
        <p14:creationId xmlns:p14="http://schemas.microsoft.com/office/powerpoint/2010/main" val="357927970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610600" cy="1329595"/>
          </a:xfrm>
        </p:spPr>
        <p:txBody>
          <a:bodyPr/>
          <a:lstStyle/>
          <a:p>
            <a:r>
              <a:rPr lang="en-US" dirty="0" smtClean="0"/>
              <a:t>Quantity Theory of Money and Prices</a:t>
            </a:r>
            <a:endParaRPr lang="en-US" dirty="0"/>
          </a:p>
        </p:txBody>
      </p:sp>
      <p:sp>
        <p:nvSpPr>
          <p:cNvPr id="3" name="Text Placeholder 2"/>
          <p:cNvSpPr>
            <a:spLocks noGrp="1"/>
          </p:cNvSpPr>
          <p:nvPr>
            <p:ph type="body" sz="quarter" idx="10"/>
          </p:nvPr>
        </p:nvSpPr>
        <p:spPr>
          <a:xfrm>
            <a:off x="152400" y="1447800"/>
            <a:ext cx="8610600" cy="4795159"/>
          </a:xfrm>
        </p:spPr>
        <p:txBody>
          <a:bodyPr/>
          <a:lstStyle/>
          <a:p>
            <a:r>
              <a:rPr lang="en-US" dirty="0" smtClean="0"/>
              <a:t>Theory that changes in money supply leads to “</a:t>
            </a:r>
            <a:r>
              <a:rPr lang="en-US" dirty="0" err="1" smtClean="0"/>
              <a:t>equiproportional</a:t>
            </a:r>
            <a:r>
              <a:rPr lang="en-US" dirty="0" smtClean="0"/>
              <a:t>” changes in the price level</a:t>
            </a:r>
          </a:p>
          <a:p>
            <a:pPr lvl="1"/>
            <a:r>
              <a:rPr lang="en-US" dirty="0" smtClean="0"/>
              <a:t>Assumptions</a:t>
            </a:r>
          </a:p>
          <a:p>
            <a:pPr lvl="2"/>
            <a:r>
              <a:rPr lang="en-US" dirty="0" smtClean="0"/>
              <a:t>V is constant</a:t>
            </a:r>
          </a:p>
          <a:p>
            <a:pPr lvl="2"/>
            <a:r>
              <a:rPr lang="en-US" dirty="0" smtClean="0"/>
              <a:t>Y is constant</a:t>
            </a:r>
          </a:p>
          <a:p>
            <a:pPr lvl="2"/>
            <a:r>
              <a:rPr lang="en-US" dirty="0" smtClean="0"/>
              <a:t>Change in </a:t>
            </a:r>
            <a:r>
              <a:rPr lang="en-US" dirty="0" err="1" smtClean="0"/>
              <a:t>Ms</a:t>
            </a:r>
            <a:r>
              <a:rPr lang="en-US" dirty="0" smtClean="0"/>
              <a:t> will result in equally proportional change in P</a:t>
            </a:r>
          </a:p>
          <a:p>
            <a:pPr lvl="2"/>
            <a:endParaRPr lang="en-US" dirty="0"/>
          </a:p>
          <a:p>
            <a:pPr lvl="2"/>
            <a:r>
              <a:rPr lang="en-US" dirty="0" err="1" smtClean="0"/>
              <a:t>i.e</a:t>
            </a:r>
            <a:r>
              <a:rPr lang="en-US" dirty="0" smtClean="0"/>
              <a:t> if Y = $10T and V = 2.4, if </a:t>
            </a:r>
            <a:r>
              <a:rPr lang="en-US" dirty="0" err="1" smtClean="0"/>
              <a:t>Ms</a:t>
            </a:r>
            <a:r>
              <a:rPr lang="en-US" dirty="0" smtClean="0"/>
              <a:t> increases by 10% from $5T to $5.5 then P has to go up by 10%, so if at 1.2, goes to 1.32 so equation balances</a:t>
            </a:r>
          </a:p>
          <a:p>
            <a:pPr lvl="3"/>
            <a:r>
              <a:rPr lang="en-US" dirty="0" smtClean="0"/>
              <a:t>Means there was 10% inflation (price level went up by 10%)</a:t>
            </a:r>
          </a:p>
        </p:txBody>
      </p:sp>
    </p:spTree>
    <p:extLst>
      <p:ext uri="{BB962C8B-B14F-4D97-AF65-F5344CB8AC3E}">
        <p14:creationId xmlns:p14="http://schemas.microsoft.com/office/powerpoint/2010/main" val="4157683859"/>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mechanism</a:t>
            </a:r>
            <a:endParaRPr lang="en-US" dirty="0"/>
          </a:p>
        </p:txBody>
      </p:sp>
      <p:sp>
        <p:nvSpPr>
          <p:cNvPr id="3" name="Text Placeholder 2"/>
          <p:cNvSpPr>
            <a:spLocks noGrp="1"/>
          </p:cNvSpPr>
          <p:nvPr>
            <p:ph type="body" sz="quarter" idx="10"/>
          </p:nvPr>
        </p:nvSpPr>
        <p:spPr>
          <a:xfrm>
            <a:off x="381000" y="1411552"/>
            <a:ext cx="8382000" cy="5370248"/>
          </a:xfrm>
        </p:spPr>
        <p:txBody>
          <a:bodyPr/>
          <a:lstStyle/>
          <a:p>
            <a:r>
              <a:rPr lang="en-US" dirty="0" smtClean="0"/>
              <a:t>Main effect on economy is through changes in rate:</a:t>
            </a:r>
          </a:p>
          <a:p>
            <a:pPr lvl="1"/>
            <a:r>
              <a:rPr lang="en-US" dirty="0" smtClean="0"/>
              <a:t>Increase in </a:t>
            </a:r>
            <a:r>
              <a:rPr lang="en-US" dirty="0" err="1" smtClean="0"/>
              <a:t>Ms</a:t>
            </a:r>
            <a:r>
              <a:rPr lang="en-US" dirty="0" smtClean="0"/>
              <a:t> = decrease interest rate</a:t>
            </a:r>
          </a:p>
          <a:p>
            <a:pPr lvl="1"/>
            <a:r>
              <a:rPr lang="en-US" dirty="0" smtClean="0"/>
              <a:t>Fed increases </a:t>
            </a:r>
            <a:r>
              <a:rPr lang="en-US" dirty="0" err="1" smtClean="0"/>
              <a:t>Ms</a:t>
            </a:r>
            <a:r>
              <a:rPr lang="en-US" dirty="0" smtClean="0"/>
              <a:t> = shift out</a:t>
            </a:r>
          </a:p>
          <a:p>
            <a:pPr marL="517525" lvl="1" indent="0">
              <a:buNone/>
            </a:pPr>
            <a:r>
              <a:rPr lang="en-US" dirty="0"/>
              <a:t>	</a:t>
            </a:r>
            <a:r>
              <a:rPr lang="en-US" dirty="0" smtClean="0"/>
              <a:t>			</a:t>
            </a:r>
            <a:r>
              <a:rPr lang="en-US" dirty="0" err="1" smtClean="0"/>
              <a:t>Ms</a:t>
            </a:r>
            <a:r>
              <a:rPr lang="en-US" dirty="0" smtClean="0"/>
              <a:t>	   Ms1</a:t>
            </a:r>
          </a:p>
          <a:p>
            <a:pPr marL="517525" lvl="1" indent="0">
              <a:buNone/>
            </a:pPr>
            <a:endParaRPr lang="en-US" dirty="0"/>
          </a:p>
          <a:p>
            <a:pPr marL="517525" lvl="1" indent="0">
              <a:buNone/>
            </a:pPr>
            <a:r>
              <a:rPr lang="en-US" dirty="0" smtClean="0"/>
              <a:t>Interest</a:t>
            </a:r>
          </a:p>
          <a:p>
            <a:pPr marL="517525" lvl="1" indent="0">
              <a:buNone/>
            </a:pPr>
            <a:r>
              <a:rPr lang="en-US" dirty="0" smtClean="0"/>
              <a:t>Rate	     1</a:t>
            </a:r>
          </a:p>
          <a:p>
            <a:pPr marL="517525" lvl="1" indent="0">
              <a:buNone/>
            </a:pPr>
            <a:r>
              <a:rPr lang="en-US" dirty="0"/>
              <a:t> </a:t>
            </a:r>
            <a:r>
              <a:rPr lang="en-US" dirty="0" smtClean="0"/>
              <a:t>                    2</a:t>
            </a:r>
          </a:p>
          <a:p>
            <a:pPr marL="517525" lvl="1" indent="0">
              <a:buNone/>
            </a:pPr>
            <a:r>
              <a:rPr lang="en-US" dirty="0" smtClean="0"/>
              <a:t>						      Demand for M</a:t>
            </a:r>
          </a:p>
          <a:p>
            <a:pPr marL="517525" lvl="1" indent="0">
              <a:buNone/>
            </a:pPr>
            <a:r>
              <a:rPr lang="en-US" dirty="0" smtClean="0"/>
              <a:t>         </a:t>
            </a:r>
            <a:endParaRPr lang="en-US" dirty="0"/>
          </a:p>
        </p:txBody>
      </p:sp>
      <p:cxnSp>
        <p:nvCxnSpPr>
          <p:cNvPr id="5" name="Straight Connector 4"/>
          <p:cNvCxnSpPr/>
          <p:nvPr/>
        </p:nvCxnSpPr>
        <p:spPr>
          <a:xfrm>
            <a:off x="2895600" y="3657600"/>
            <a:ext cx="0" cy="2667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95600" y="6324600"/>
            <a:ext cx="320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3810000"/>
            <a:ext cx="0" cy="2514600"/>
          </a:xfrm>
          <a:prstGeom prst="line">
            <a:avLst/>
          </a:prstGeom>
          <a:ln w="762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86400" y="3810000"/>
            <a:ext cx="0" cy="251460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895600" y="4724400"/>
            <a:ext cx="16002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895600" y="5486400"/>
            <a:ext cx="2590800" cy="0"/>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429000" y="4584700"/>
            <a:ext cx="0" cy="762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572000" y="4096676"/>
            <a:ext cx="9144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073400" y="3657600"/>
            <a:ext cx="3048000" cy="2362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175918" y="6301769"/>
            <a:ext cx="2226763" cy="523220"/>
          </a:xfrm>
          <a:prstGeom prst="rect">
            <a:avLst/>
          </a:prstGeom>
          <a:noFill/>
        </p:spPr>
        <p:txBody>
          <a:bodyPr wrap="none" rtlCol="0">
            <a:spAutoFit/>
          </a:bodyPr>
          <a:lstStyle/>
          <a:p>
            <a:r>
              <a:rPr lang="en-US" sz="2800" dirty="0" smtClean="0"/>
              <a:t>Quantity of M</a:t>
            </a:r>
            <a:endParaRPr lang="en-US" sz="2800" dirty="0"/>
          </a:p>
        </p:txBody>
      </p:sp>
    </p:spTree>
    <p:extLst>
      <p:ext uri="{BB962C8B-B14F-4D97-AF65-F5344CB8AC3E}">
        <p14:creationId xmlns:p14="http://schemas.microsoft.com/office/powerpoint/2010/main" val="227735674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Mechanism continued</a:t>
            </a:r>
            <a:endParaRPr lang="en-US" dirty="0"/>
          </a:p>
        </p:txBody>
      </p:sp>
      <p:sp>
        <p:nvSpPr>
          <p:cNvPr id="3" name="Text Placeholder 2"/>
          <p:cNvSpPr>
            <a:spLocks noGrp="1"/>
          </p:cNvSpPr>
          <p:nvPr>
            <p:ph type="body" sz="quarter" idx="10"/>
          </p:nvPr>
        </p:nvSpPr>
        <p:spPr>
          <a:xfrm>
            <a:off x="381000" y="1411552"/>
            <a:ext cx="8382000" cy="5219891"/>
          </a:xfrm>
        </p:spPr>
        <p:txBody>
          <a:bodyPr/>
          <a:lstStyle/>
          <a:p>
            <a:r>
              <a:rPr lang="en-US" dirty="0" smtClean="0"/>
              <a:t>Investment goes up when the interest rate goes down</a:t>
            </a:r>
          </a:p>
          <a:p>
            <a:pPr marL="0" indent="0">
              <a:buNone/>
            </a:pPr>
            <a:r>
              <a:rPr lang="en-US" dirty="0" smtClean="0"/>
              <a:t>	</a:t>
            </a:r>
            <a:r>
              <a:rPr lang="en-US" dirty="0"/>
              <a:t> </a:t>
            </a:r>
            <a:r>
              <a:rPr lang="en-US" dirty="0" smtClean="0"/>
              <a:t>  </a:t>
            </a:r>
            <a:r>
              <a:rPr lang="en-US" dirty="0" err="1" smtClean="0"/>
              <a:t>Ms</a:t>
            </a:r>
            <a:r>
              <a:rPr lang="en-US" dirty="0" smtClean="0"/>
              <a:t>        Ms1</a:t>
            </a:r>
          </a:p>
          <a:p>
            <a:pPr marL="0" indent="0">
              <a:buNone/>
            </a:pPr>
            <a:endParaRPr lang="en-US" dirty="0"/>
          </a:p>
          <a:p>
            <a:pPr marL="0" indent="0">
              <a:buNone/>
            </a:pPr>
            <a:r>
              <a:rPr lang="en-US" dirty="0" smtClean="0"/>
              <a:t>  r1					      I1</a:t>
            </a:r>
          </a:p>
          <a:p>
            <a:pPr marL="0" indent="0">
              <a:buNone/>
            </a:pPr>
            <a:endParaRPr lang="en-US" dirty="0"/>
          </a:p>
          <a:p>
            <a:pPr marL="0" indent="0">
              <a:buNone/>
            </a:pPr>
            <a:r>
              <a:rPr lang="en-US" dirty="0"/>
              <a:t> </a:t>
            </a:r>
            <a:r>
              <a:rPr lang="en-US" dirty="0" smtClean="0"/>
              <a:t> r2						   I2</a:t>
            </a:r>
          </a:p>
          <a:p>
            <a:pPr marL="0" indent="0">
              <a:buNone/>
            </a:pPr>
            <a:endParaRPr lang="en-US" dirty="0"/>
          </a:p>
          <a:p>
            <a:pPr marL="0" indent="0">
              <a:buNone/>
            </a:pPr>
            <a:r>
              <a:rPr lang="en-US" dirty="0"/>
              <a:t>	</a:t>
            </a:r>
            <a:r>
              <a:rPr lang="en-US" dirty="0" smtClean="0"/>
              <a:t>		    </a:t>
            </a:r>
            <a:r>
              <a:rPr lang="en-US" dirty="0" err="1" smtClean="0"/>
              <a:t>Md</a:t>
            </a:r>
            <a:r>
              <a:rPr lang="en-US" dirty="0" smtClean="0"/>
              <a:t>			I</a:t>
            </a:r>
          </a:p>
          <a:p>
            <a:pPr marL="0" indent="0">
              <a:buNone/>
            </a:pPr>
            <a:r>
              <a:rPr lang="en-US" dirty="0"/>
              <a:t>	</a:t>
            </a:r>
            <a:r>
              <a:rPr lang="en-US" dirty="0" smtClean="0"/>
              <a:t>Q of M		     Planned I</a:t>
            </a:r>
            <a:endParaRPr lang="en-US" dirty="0"/>
          </a:p>
        </p:txBody>
      </p:sp>
      <p:cxnSp>
        <p:nvCxnSpPr>
          <p:cNvPr id="23" name="Straight Connector 22"/>
          <p:cNvCxnSpPr/>
          <p:nvPr/>
        </p:nvCxnSpPr>
        <p:spPr>
          <a:xfrm>
            <a:off x="1066800" y="2743200"/>
            <a:ext cx="0" cy="3124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419600" y="2743200"/>
            <a:ext cx="0" cy="3124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66800" y="58674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419600" y="5867400"/>
            <a:ext cx="2133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66800" y="4038600"/>
            <a:ext cx="5562600" cy="0"/>
          </a:xfrm>
          <a:prstGeom prst="line">
            <a:avLst/>
          </a:prstGeom>
          <a:ln w="762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066800" y="5029200"/>
            <a:ext cx="5638800" cy="0"/>
          </a:xfrm>
          <a:prstGeom prst="line">
            <a:avLst/>
          </a:prstGeom>
          <a:ln w="762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05000" y="2781300"/>
            <a:ext cx="0" cy="3124200"/>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743200" y="2743200"/>
            <a:ext cx="0" cy="312420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358953" y="4038600"/>
            <a:ext cx="0" cy="1828799"/>
          </a:xfrm>
          <a:prstGeom prst="line">
            <a:avLst/>
          </a:prstGeom>
          <a:ln w="76200">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867400" y="5029200"/>
            <a:ext cx="0" cy="838200"/>
          </a:xfrm>
          <a:prstGeom prst="line">
            <a:avLst/>
          </a:prstGeom>
          <a:ln w="76200">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19200" y="3276600"/>
            <a:ext cx="2057400" cy="24384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00600" y="2971800"/>
            <a:ext cx="1524000" cy="2743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 idx="1"/>
          </p:cNvCxnSpPr>
          <p:nvPr/>
        </p:nvCxnSpPr>
        <p:spPr>
          <a:xfrm>
            <a:off x="381000" y="4021498"/>
            <a:ext cx="0" cy="100770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057400" y="3581400"/>
            <a:ext cx="5334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181600" y="5448300"/>
            <a:ext cx="6096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864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Mr. Monetary Policy: Milton Friedman</a:t>
            </a:r>
            <a:endParaRPr lang="en-US" dirty="0"/>
          </a:p>
        </p:txBody>
      </p:sp>
      <p:sp>
        <p:nvSpPr>
          <p:cNvPr id="3" name="Text Placeholder 2"/>
          <p:cNvSpPr>
            <a:spLocks noGrp="1"/>
          </p:cNvSpPr>
          <p:nvPr>
            <p:ph type="body" sz="quarter" idx="10"/>
          </p:nvPr>
        </p:nvSpPr>
        <p:spPr>
          <a:xfrm>
            <a:off x="76200" y="2286000"/>
            <a:ext cx="8991600" cy="4382738"/>
          </a:xfrm>
        </p:spPr>
        <p:txBody>
          <a:bodyPr/>
          <a:lstStyle/>
          <a:p>
            <a:r>
              <a:rPr lang="en-US" dirty="0" smtClean="0"/>
              <a:t>Quantity of Money Theory</a:t>
            </a:r>
          </a:p>
          <a:p>
            <a:r>
              <a:rPr lang="en-US" dirty="0" smtClean="0"/>
              <a:t>Father of “monetarism” </a:t>
            </a:r>
          </a:p>
          <a:p>
            <a:r>
              <a:rPr lang="en-US" dirty="0" smtClean="0"/>
              <a:t>Changes in money supply dictate short run changes in the economy</a:t>
            </a:r>
          </a:p>
          <a:p>
            <a:r>
              <a:rPr lang="en-US" dirty="0"/>
              <a:t>S</a:t>
            </a:r>
            <a:r>
              <a:rPr lang="en-US" dirty="0" smtClean="0"/>
              <a:t>teady rate of growth in monetary supply (3-5%) will ward off extremes in the business cycle</a:t>
            </a:r>
          </a:p>
          <a:p>
            <a:r>
              <a:rPr lang="en-US" dirty="0" smtClean="0"/>
              <a:t>Fed’s erratic changes with expansionary/contractionary policies only exasperate recessions and inflation </a:t>
            </a:r>
          </a:p>
        </p:txBody>
      </p:sp>
      <p:pic>
        <p:nvPicPr>
          <p:cNvPr id="11" name="Picture 10"/>
          <p:cNvPicPr>
            <a:picLocks noChangeAspect="1"/>
          </p:cNvPicPr>
          <p:nvPr/>
        </p:nvPicPr>
        <p:blipFill>
          <a:blip r:embed="rId3"/>
          <a:stretch>
            <a:fillRect/>
          </a:stretch>
        </p:blipFill>
        <p:spPr>
          <a:xfrm>
            <a:off x="5212766" y="894985"/>
            <a:ext cx="3550234" cy="2381615"/>
          </a:xfrm>
          <a:prstGeom prst="rect">
            <a:avLst/>
          </a:prstGeom>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84344338"/>
              </p:ext>
            </p:extLst>
          </p:nvPr>
        </p:nvGraphicFramePr>
        <p:xfrm>
          <a:off x="762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18387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41436625"/>
              </p:ext>
            </p:extLst>
          </p:nvPr>
        </p:nvGraphicFramePr>
        <p:xfrm>
          <a:off x="304800" y="304800"/>
          <a:ext cx="84582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bwMode="auto">
          <a:xfrm rot="9934092">
            <a:off x="2837759" y="5008505"/>
            <a:ext cx="1793218" cy="985865"/>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 name="TextBox 3"/>
          <p:cNvSpPr txBox="1"/>
          <p:nvPr/>
        </p:nvSpPr>
        <p:spPr>
          <a:xfrm>
            <a:off x="1075385" y="3124200"/>
            <a:ext cx="1676400" cy="830997"/>
          </a:xfrm>
          <a:prstGeom prst="rect">
            <a:avLst/>
          </a:prstGeom>
          <a:noFill/>
        </p:spPr>
        <p:txBody>
          <a:bodyPr wrap="square" rtlCol="0">
            <a:spAutoFit/>
          </a:bodyPr>
          <a:lstStyle/>
          <a:p>
            <a:r>
              <a:rPr lang="en-US" sz="4800" b="1" dirty="0" smtClean="0"/>
              <a:t>OR</a:t>
            </a:r>
            <a:endParaRPr lang="en-US" sz="4800" b="1" dirty="0"/>
          </a:p>
        </p:txBody>
      </p:sp>
    </p:spTree>
    <p:extLst>
      <p:ext uri="{BB962C8B-B14F-4D97-AF65-F5344CB8AC3E}">
        <p14:creationId xmlns:p14="http://schemas.microsoft.com/office/powerpoint/2010/main" val="3756270683"/>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Reserve Target</a:t>
            </a:r>
            <a:endParaRPr lang="en-US" dirty="0"/>
          </a:p>
        </p:txBody>
      </p:sp>
      <p:sp>
        <p:nvSpPr>
          <p:cNvPr id="3" name="Content Placeholder 2"/>
          <p:cNvSpPr>
            <a:spLocks noGrp="1"/>
          </p:cNvSpPr>
          <p:nvPr>
            <p:ph idx="1"/>
          </p:nvPr>
        </p:nvSpPr>
        <p:spPr>
          <a:xfrm>
            <a:off x="381000" y="1412875"/>
            <a:ext cx="8382000" cy="3902607"/>
          </a:xfrm>
        </p:spPr>
        <p:txBody>
          <a:bodyPr/>
          <a:lstStyle/>
          <a:p>
            <a:r>
              <a:rPr lang="en-US" dirty="0" smtClean="0"/>
              <a:t>Can’t do both rate and money supply; not like fiscal policy (both taxes and spending at same time)</a:t>
            </a:r>
          </a:p>
          <a:p>
            <a:r>
              <a:rPr lang="en-US" dirty="0" smtClean="0"/>
              <a:t>If change rate = no control of money supply</a:t>
            </a:r>
          </a:p>
          <a:p>
            <a:r>
              <a:rPr lang="en-US" dirty="0" smtClean="0"/>
              <a:t>If change money supply = rate floats</a:t>
            </a:r>
          </a:p>
          <a:p>
            <a:r>
              <a:rPr lang="en-US" dirty="0" smtClean="0"/>
              <a:t>Depends on source of instability</a:t>
            </a:r>
          </a:p>
          <a:p>
            <a:pPr lvl="1"/>
            <a:r>
              <a:rPr lang="en-US" dirty="0" smtClean="0"/>
              <a:t>Spending = money supply</a:t>
            </a:r>
          </a:p>
          <a:p>
            <a:pPr lvl="1"/>
            <a:r>
              <a:rPr lang="en-US" dirty="0" smtClean="0"/>
              <a:t>Unstable demand for money = rate</a:t>
            </a:r>
            <a:endParaRPr lang="en-US" dirty="0"/>
          </a:p>
        </p:txBody>
      </p:sp>
    </p:spTree>
    <p:extLst>
      <p:ext uri="{BB962C8B-B14F-4D97-AF65-F5344CB8AC3E}">
        <p14:creationId xmlns:p14="http://schemas.microsoft.com/office/powerpoint/2010/main" val="51225325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from Fed</a:t>
            </a:r>
            <a:endParaRPr lang="en-US" dirty="0"/>
          </a:p>
        </p:txBody>
      </p:sp>
      <p:sp>
        <p:nvSpPr>
          <p:cNvPr id="3" name="Content Placeholder 2"/>
          <p:cNvSpPr>
            <a:spLocks noGrp="1"/>
          </p:cNvSpPr>
          <p:nvPr>
            <p:ph idx="1"/>
          </p:nvPr>
        </p:nvSpPr>
        <p:spPr>
          <a:xfrm>
            <a:off x="228600" y="894985"/>
            <a:ext cx="6781799" cy="5730800"/>
          </a:xfrm>
        </p:spPr>
        <p:txBody>
          <a:bodyPr/>
          <a:lstStyle/>
          <a:p>
            <a:r>
              <a:rPr lang="en-US" dirty="0" smtClean="0"/>
              <a:t>Interest Rate targets:</a:t>
            </a:r>
          </a:p>
          <a:p>
            <a:pPr lvl="1"/>
            <a:r>
              <a:rPr lang="en-US" dirty="0" smtClean="0"/>
              <a:t>“lowering rates” = expansionary MP</a:t>
            </a:r>
          </a:p>
          <a:p>
            <a:pPr lvl="1"/>
            <a:r>
              <a:rPr lang="en-US" dirty="0" smtClean="0"/>
              <a:t>“raising rates” = contractionary MP</a:t>
            </a:r>
          </a:p>
          <a:p>
            <a:pPr marL="0" indent="0">
              <a:buNone/>
            </a:pPr>
            <a:endParaRPr lang="en-US" dirty="0" smtClean="0"/>
          </a:p>
          <a:p>
            <a:r>
              <a:rPr lang="en-US" dirty="0" smtClean="0"/>
              <a:t>FOMC (Federal Open Market Committee) decides on strategy:</a:t>
            </a:r>
          </a:p>
          <a:p>
            <a:pPr lvl="1"/>
            <a:r>
              <a:rPr lang="en-US" dirty="0" smtClean="0"/>
              <a:t>Spell out targets for growth</a:t>
            </a:r>
          </a:p>
          <a:p>
            <a:pPr lvl="1"/>
            <a:r>
              <a:rPr lang="en-US" dirty="0" smtClean="0"/>
              <a:t>Implementation is through Federal Reserve Bank of NY Trading Desk</a:t>
            </a:r>
          </a:p>
          <a:p>
            <a:pPr lvl="2"/>
            <a:r>
              <a:rPr lang="en-US" dirty="0" smtClean="0"/>
              <a:t>Increase reserves = buy gov’t securities to reduce FF rate</a:t>
            </a:r>
          </a:p>
          <a:p>
            <a:pPr lvl="2"/>
            <a:r>
              <a:rPr lang="en-US" dirty="0" smtClean="0"/>
              <a:t>Decrease reserves = sell gov’t securities and raise FF rate</a:t>
            </a:r>
            <a:endParaRPr lang="en-US" dirty="0"/>
          </a:p>
        </p:txBody>
      </p:sp>
      <p:pic>
        <p:nvPicPr>
          <p:cNvPr id="4" name="Picture 3"/>
          <p:cNvPicPr>
            <a:picLocks noChangeAspect="1"/>
          </p:cNvPicPr>
          <p:nvPr/>
        </p:nvPicPr>
        <p:blipFill rotWithShape="1">
          <a:blip r:embed="rId2"/>
          <a:srcRect l="17041" r="11048"/>
          <a:stretch/>
        </p:blipFill>
        <p:spPr>
          <a:xfrm>
            <a:off x="6324600" y="1752600"/>
            <a:ext cx="2687393" cy="2806365"/>
          </a:xfrm>
          <a:prstGeom prst="rect">
            <a:avLst/>
          </a:prstGeom>
        </p:spPr>
      </p:pic>
    </p:spTree>
    <p:extLst>
      <p:ext uri="{BB962C8B-B14F-4D97-AF65-F5344CB8AC3E}">
        <p14:creationId xmlns:p14="http://schemas.microsoft.com/office/powerpoint/2010/main" val="312921557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9603"/>
            <a:ext cx="8382000" cy="664797"/>
          </a:xfrm>
        </p:spPr>
        <p:txBody>
          <a:bodyPr/>
          <a:lstStyle/>
          <a:p>
            <a:r>
              <a:rPr lang="en-US" dirty="0" smtClean="0"/>
              <a:t>Different “rates”</a:t>
            </a:r>
            <a:endParaRPr lang="en-US" dirty="0"/>
          </a:p>
        </p:txBody>
      </p:sp>
      <p:sp>
        <p:nvSpPr>
          <p:cNvPr id="3" name="Content Placeholder 2"/>
          <p:cNvSpPr>
            <a:spLocks noGrp="1"/>
          </p:cNvSpPr>
          <p:nvPr>
            <p:ph idx="1"/>
          </p:nvPr>
        </p:nvSpPr>
        <p:spPr>
          <a:xfrm>
            <a:off x="381000" y="1066800"/>
            <a:ext cx="8382000" cy="3742563"/>
          </a:xfrm>
        </p:spPr>
        <p:txBody>
          <a:bodyPr/>
          <a:lstStyle/>
          <a:p>
            <a:r>
              <a:rPr lang="en-US" dirty="0" smtClean="0"/>
              <a:t>Federal Funds Rate</a:t>
            </a:r>
          </a:p>
          <a:p>
            <a:pPr lvl="1"/>
            <a:r>
              <a:rPr lang="en-US" dirty="0" smtClean="0"/>
              <a:t>Rate banks pay when borrowing from one another</a:t>
            </a:r>
          </a:p>
          <a:p>
            <a:pPr lvl="1"/>
            <a:r>
              <a:rPr lang="en-US" dirty="0" smtClean="0"/>
              <a:t>Private market</a:t>
            </a:r>
          </a:p>
          <a:p>
            <a:pPr lvl="1"/>
            <a:r>
              <a:rPr lang="en-US" dirty="0" smtClean="0"/>
              <a:t>Fee banks  pay to borrow from each other’s excess reserves </a:t>
            </a:r>
          </a:p>
          <a:p>
            <a:pPr lvl="1"/>
            <a:r>
              <a:rPr lang="en-US" dirty="0" smtClean="0"/>
              <a:t>Typically overnight use</a:t>
            </a:r>
          </a:p>
          <a:p>
            <a:pPr lvl="1"/>
            <a:r>
              <a:rPr lang="en-US" dirty="0" smtClean="0"/>
              <a:t>Determined by exchanges by private investors</a:t>
            </a:r>
          </a:p>
          <a:p>
            <a:pPr marL="0" indent="0">
              <a:buNone/>
            </a:pPr>
            <a:endParaRPr lang="en-US" dirty="0"/>
          </a:p>
        </p:txBody>
      </p:sp>
    </p:spTree>
    <p:extLst>
      <p:ext uri="{BB962C8B-B14F-4D97-AF65-F5344CB8AC3E}">
        <p14:creationId xmlns:p14="http://schemas.microsoft.com/office/powerpoint/2010/main" val="241130492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3588675"/>
          </a:xfrm>
        </p:spPr>
        <p:txBody>
          <a:bodyPr/>
          <a:lstStyle/>
          <a:p>
            <a:r>
              <a:rPr lang="en-US" dirty="0"/>
              <a:t>Discount rate </a:t>
            </a:r>
          </a:p>
          <a:p>
            <a:pPr lvl="1"/>
            <a:r>
              <a:rPr lang="en-US" dirty="0"/>
              <a:t>Rate of funds directly from Fed reserves</a:t>
            </a:r>
          </a:p>
          <a:p>
            <a:pPr lvl="1"/>
            <a:r>
              <a:rPr lang="en-US" dirty="0"/>
              <a:t>Expands money supply</a:t>
            </a:r>
          </a:p>
          <a:p>
            <a:pPr lvl="1"/>
            <a:r>
              <a:rPr lang="en-US" dirty="0"/>
              <a:t>Difference between Fed Funds rate and Discount rate has been .25 – 1%</a:t>
            </a:r>
          </a:p>
          <a:p>
            <a:pPr lvl="1"/>
            <a:r>
              <a:rPr lang="en-US" dirty="0" smtClean="0"/>
              <a:t>Differential varies: increase = less incentive to borrow from Fed</a:t>
            </a:r>
          </a:p>
          <a:p>
            <a:pPr marL="517525" lvl="1" indent="0">
              <a:buNone/>
            </a:pPr>
            <a:endParaRPr lang="en-US" dirty="0"/>
          </a:p>
        </p:txBody>
      </p:sp>
    </p:spTree>
    <p:extLst>
      <p:ext uri="{BB962C8B-B14F-4D97-AF65-F5344CB8AC3E}">
        <p14:creationId xmlns:p14="http://schemas.microsoft.com/office/powerpoint/2010/main" val="1102192691"/>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04800" y="533400"/>
            <a:ext cx="8729663" cy="5943600"/>
          </a:xfrm>
          <a:prstGeom prst="rect">
            <a:avLst/>
          </a:prstGeom>
        </p:spPr>
      </p:pic>
    </p:spTree>
    <p:extLst>
      <p:ext uri="{BB962C8B-B14F-4D97-AF65-F5344CB8AC3E}">
        <p14:creationId xmlns:p14="http://schemas.microsoft.com/office/powerpoint/2010/main" val="3881407692"/>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139869"/>
          </a:xfrm>
        </p:spPr>
        <p:txBody>
          <a:bodyPr/>
          <a:lstStyle/>
          <a:p>
            <a:r>
              <a:rPr lang="en-US" dirty="0" smtClean="0"/>
              <a:t>Rate on Reserves</a:t>
            </a:r>
          </a:p>
          <a:p>
            <a:pPr lvl="1"/>
            <a:r>
              <a:rPr lang="en-US" dirty="0" smtClean="0"/>
              <a:t>Relatively new (2008)</a:t>
            </a:r>
          </a:p>
          <a:p>
            <a:pPr lvl="1"/>
            <a:r>
              <a:rPr lang="en-US" dirty="0" smtClean="0"/>
              <a:t>Rate Fed pays to banks on the required and excess reserves they hold</a:t>
            </a:r>
          </a:p>
          <a:p>
            <a:pPr lvl="1"/>
            <a:r>
              <a:rPr lang="en-US" dirty="0" smtClean="0"/>
              <a:t>Same rate paid to both</a:t>
            </a:r>
          </a:p>
          <a:p>
            <a:pPr lvl="1"/>
            <a:r>
              <a:rPr lang="en-US" dirty="0" smtClean="0"/>
              <a:t>Variance in rate results in banks holding different amounts of excess reserves (banks have to decide whether to lend excess funds or hold them in reserve)</a:t>
            </a:r>
          </a:p>
          <a:p>
            <a:pPr lvl="2"/>
            <a:r>
              <a:rPr lang="en-US" sz="2800" dirty="0" smtClean="0"/>
              <a:t>today higher rate on reserves, low discount rate = more banks holding money in reserve than lending on fed funds market</a:t>
            </a:r>
          </a:p>
        </p:txBody>
      </p:sp>
    </p:spTree>
    <p:extLst>
      <p:ext uri="{BB962C8B-B14F-4D97-AF65-F5344CB8AC3E}">
        <p14:creationId xmlns:p14="http://schemas.microsoft.com/office/powerpoint/2010/main" val="2786079393"/>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confuse rates…</a:t>
            </a:r>
            <a:endParaRPr lang="en-US" dirty="0"/>
          </a:p>
        </p:txBody>
      </p:sp>
      <p:sp>
        <p:nvSpPr>
          <p:cNvPr id="3" name="Content Placeholder 2"/>
          <p:cNvSpPr>
            <a:spLocks noGrp="1"/>
          </p:cNvSpPr>
          <p:nvPr>
            <p:ph idx="1"/>
          </p:nvPr>
        </p:nvSpPr>
        <p:spPr>
          <a:xfrm>
            <a:off x="401392" y="1447800"/>
            <a:ext cx="8382000" cy="4007251"/>
          </a:xfrm>
        </p:spPr>
        <p:txBody>
          <a:bodyPr/>
          <a:lstStyle/>
          <a:p>
            <a:pPr>
              <a:buFont typeface="Arial" panose="020B0604020202020204" pitchFamily="34" charset="0"/>
              <a:buChar char="•"/>
            </a:pPr>
            <a:r>
              <a:rPr lang="en-US" dirty="0" smtClean="0"/>
              <a:t>“Prime” or the prime rate is what banks charge (a percentage in addition to the discount rate from the Fed)</a:t>
            </a:r>
          </a:p>
          <a:p>
            <a:pPr lvl="1">
              <a:buFont typeface="Arial" panose="020B0604020202020204" pitchFamily="34" charset="0"/>
              <a:buChar char="•"/>
            </a:pPr>
            <a:r>
              <a:rPr lang="en-US" dirty="0" smtClean="0"/>
              <a:t>used on variable loan products:</a:t>
            </a:r>
          </a:p>
          <a:p>
            <a:pPr lvl="2">
              <a:buFont typeface="Arial" panose="020B0604020202020204" pitchFamily="34" charset="0"/>
              <a:buChar char="•"/>
            </a:pPr>
            <a:r>
              <a:rPr lang="en-US" dirty="0" smtClean="0"/>
              <a:t>credit cards</a:t>
            </a:r>
          </a:p>
          <a:p>
            <a:pPr lvl="2">
              <a:buFont typeface="Arial" panose="020B0604020202020204" pitchFamily="34" charset="0"/>
              <a:buChar char="•"/>
            </a:pPr>
            <a:r>
              <a:rPr lang="en-US" dirty="0" smtClean="0"/>
              <a:t>Adjustable rate loans</a:t>
            </a:r>
          </a:p>
          <a:p>
            <a:pPr lvl="2">
              <a:buFont typeface="Arial" panose="020B0604020202020204" pitchFamily="34" charset="0"/>
              <a:buChar char="•"/>
            </a:pPr>
            <a:endParaRPr lang="en-US" dirty="0"/>
          </a:p>
          <a:p>
            <a:pPr>
              <a:buFont typeface="Arial" panose="020B0604020202020204" pitchFamily="34" charset="0"/>
              <a:buChar char="•"/>
            </a:pPr>
            <a:r>
              <a:rPr lang="en-US" dirty="0" smtClean="0"/>
              <a:t>Mortgages – based on packaged loans sold as securities on the financial markets</a:t>
            </a:r>
            <a:endParaRPr lang="en-US" dirty="0"/>
          </a:p>
        </p:txBody>
      </p:sp>
    </p:spTree>
    <p:extLst>
      <p:ext uri="{BB962C8B-B14F-4D97-AF65-F5344CB8AC3E}">
        <p14:creationId xmlns:p14="http://schemas.microsoft.com/office/powerpoint/2010/main" val="4028967805"/>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329595"/>
          </a:xfrm>
        </p:spPr>
        <p:txBody>
          <a:bodyPr/>
          <a:lstStyle/>
          <a:p>
            <a:r>
              <a:rPr lang="en-US" dirty="0" smtClean="0"/>
              <a:t>Neutral (Target) Fed Funds Rate and the Taylor Rule </a:t>
            </a:r>
            <a:endParaRPr lang="en-US" dirty="0"/>
          </a:p>
        </p:txBody>
      </p:sp>
      <p:sp>
        <p:nvSpPr>
          <p:cNvPr id="3" name="Content Placeholder 2"/>
          <p:cNvSpPr>
            <a:spLocks noGrp="1"/>
          </p:cNvSpPr>
          <p:nvPr>
            <p:ph idx="1"/>
          </p:nvPr>
        </p:nvSpPr>
        <p:spPr>
          <a:xfrm>
            <a:off x="369194" y="1752600"/>
            <a:ext cx="8382000" cy="4370427"/>
          </a:xfrm>
        </p:spPr>
        <p:txBody>
          <a:bodyPr/>
          <a:lstStyle/>
          <a:p>
            <a:r>
              <a:rPr lang="en-US" dirty="0" smtClean="0"/>
              <a:t>How the FOMC picks a target rate:</a:t>
            </a:r>
          </a:p>
          <a:p>
            <a:pPr lvl="1"/>
            <a:r>
              <a:rPr lang="en-US" dirty="0" smtClean="0"/>
              <a:t>Value of interest rate on interbank loans at which growth rate of real GDP neither rises or falls relative to growth rate of potential long run real GDP given expected rate of inflation</a:t>
            </a:r>
          </a:p>
          <a:p>
            <a:pPr lvl="2"/>
            <a:r>
              <a:rPr lang="en-US" dirty="0" smtClean="0"/>
              <a:t>Identify neutral FF rate</a:t>
            </a:r>
          </a:p>
          <a:p>
            <a:pPr lvl="3"/>
            <a:r>
              <a:rPr lang="en-US" dirty="0" smtClean="0"/>
              <a:t>If current FF rate is above the neutral rate, interest rate sensitive consumption (things that people borrow to purchase) and investment will slow GDP growth</a:t>
            </a:r>
            <a:endParaRPr lang="en-US" dirty="0"/>
          </a:p>
          <a:p>
            <a:pPr marL="1258888" lvl="3" indent="0">
              <a:buNone/>
            </a:pPr>
            <a:r>
              <a:rPr lang="en-US" dirty="0"/>
              <a:t>	</a:t>
            </a:r>
            <a:r>
              <a:rPr lang="en-US" dirty="0" smtClean="0"/>
              <a:t>= below potential growth</a:t>
            </a:r>
          </a:p>
          <a:p>
            <a:pPr marL="1258888" lvl="3" indent="0">
              <a:buNone/>
            </a:pPr>
            <a:r>
              <a:rPr lang="en-US" dirty="0"/>
              <a:t>	</a:t>
            </a:r>
            <a:r>
              <a:rPr lang="en-US" dirty="0" smtClean="0"/>
              <a:t>= lower the FF rate to neutral</a:t>
            </a:r>
          </a:p>
        </p:txBody>
      </p:sp>
    </p:spTree>
    <p:extLst>
      <p:ext uri="{BB962C8B-B14F-4D97-AF65-F5344CB8AC3E}">
        <p14:creationId xmlns:p14="http://schemas.microsoft.com/office/powerpoint/2010/main" val="33953126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Mr. Money continued</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724400"/>
          </a:xfrm>
        </p:spPr>
        <p:txBody>
          <a:bodyPr>
            <a:normAutofit/>
          </a:bodyPr>
          <a:lstStyle/>
          <a:p>
            <a:r>
              <a:rPr lang="en-US" dirty="0" smtClean="0"/>
              <a:t>Macro-economy is intrinsically stable </a:t>
            </a:r>
          </a:p>
          <a:p>
            <a:pPr lvl="1"/>
            <a:r>
              <a:rPr lang="en-US" dirty="0" smtClean="0"/>
              <a:t>Advocated more competition in market place</a:t>
            </a:r>
          </a:p>
          <a:p>
            <a:pPr lvl="1"/>
            <a:r>
              <a:rPr lang="en-US" dirty="0" smtClean="0"/>
              <a:t>Social programs = more harm than good with economy</a:t>
            </a:r>
          </a:p>
          <a:p>
            <a:pPr lvl="1"/>
            <a:r>
              <a:rPr lang="en-US" dirty="0" smtClean="0"/>
              <a:t>Depression caused by the Fed’s reduction in the money supply</a:t>
            </a:r>
          </a:p>
          <a:p>
            <a:pPr lvl="2"/>
            <a:r>
              <a:rPr lang="en-US" sz="2600" dirty="0" smtClean="0"/>
              <a:t>Not enough money in the economy to purchase goods </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Taylor Rule</a:t>
            </a:r>
            <a:endParaRPr lang="en-US" dirty="0"/>
          </a:p>
        </p:txBody>
      </p:sp>
      <p:sp>
        <p:nvSpPr>
          <p:cNvPr id="3" name="Content Placeholder 2"/>
          <p:cNvSpPr>
            <a:spLocks noGrp="1"/>
          </p:cNvSpPr>
          <p:nvPr>
            <p:ph idx="1"/>
          </p:nvPr>
        </p:nvSpPr>
        <p:spPr>
          <a:xfrm>
            <a:off x="228600" y="875667"/>
            <a:ext cx="8382000" cy="6106287"/>
          </a:xfrm>
        </p:spPr>
        <p:txBody>
          <a:bodyPr/>
          <a:lstStyle/>
          <a:p>
            <a:r>
              <a:rPr lang="en-US" dirty="0" smtClean="0"/>
              <a:t>Comes close to the targets the Fed has set</a:t>
            </a:r>
          </a:p>
          <a:p>
            <a:r>
              <a:rPr lang="en-US" dirty="0" smtClean="0"/>
              <a:t>Federal Reserve Bank of St. Louis tracks targets for FF rate using Taylor-rule equation</a:t>
            </a:r>
          </a:p>
          <a:p>
            <a:r>
              <a:rPr lang="en-US" dirty="0" smtClean="0"/>
              <a:t>Goal is 0% </a:t>
            </a:r>
            <a:r>
              <a:rPr lang="en-US" dirty="0" smtClean="0"/>
              <a:t>inflation</a:t>
            </a:r>
            <a:endParaRPr lang="en-US" dirty="0"/>
          </a:p>
          <a:p>
            <a:r>
              <a:rPr lang="en-US" dirty="0" smtClean="0"/>
              <a:t>Specified neutral FF rate is target; Taylor-rule equation is used to determine this; policy is determined based on whether the current FF rate is above or below this target</a:t>
            </a:r>
          </a:p>
          <a:p>
            <a:pPr lvl="1"/>
            <a:r>
              <a:rPr lang="en-US" dirty="0" smtClean="0"/>
              <a:t>Below = </a:t>
            </a:r>
            <a:r>
              <a:rPr lang="en-US" dirty="0" smtClean="0"/>
              <a:t>expansionary (open market sale of </a:t>
            </a:r>
            <a:r>
              <a:rPr lang="en-US" dirty="0" err="1" smtClean="0"/>
              <a:t>t-bills</a:t>
            </a:r>
            <a:r>
              <a:rPr lang="en-US" dirty="0"/>
              <a:t> </a:t>
            </a:r>
            <a:r>
              <a:rPr lang="en-US" dirty="0" smtClean="0"/>
              <a:t>= fed is increasing money supply</a:t>
            </a:r>
            <a:r>
              <a:rPr lang="en-US" dirty="0" smtClean="0"/>
              <a:t>)</a:t>
            </a:r>
            <a:endParaRPr lang="en-US" dirty="0" smtClean="0"/>
          </a:p>
          <a:p>
            <a:pPr lvl="1"/>
            <a:r>
              <a:rPr lang="en-US" dirty="0" smtClean="0"/>
              <a:t>Above = </a:t>
            </a:r>
            <a:r>
              <a:rPr lang="en-US" dirty="0" smtClean="0"/>
              <a:t>contractionary (sells </a:t>
            </a:r>
            <a:r>
              <a:rPr lang="en-US" dirty="0" err="1" smtClean="0"/>
              <a:t>t-bills</a:t>
            </a:r>
            <a:r>
              <a:rPr lang="en-US" dirty="0" smtClean="0"/>
              <a:t>= puts $ in reserves and lowers money supply)</a:t>
            </a:r>
            <a:endParaRPr lang="en-US" dirty="0" smtClean="0"/>
          </a:p>
          <a:p>
            <a:endParaRPr lang="en-US" dirty="0"/>
          </a:p>
        </p:txBody>
      </p:sp>
    </p:spTree>
    <p:extLst>
      <p:ext uri="{BB962C8B-B14F-4D97-AF65-F5344CB8AC3E}">
        <p14:creationId xmlns:p14="http://schemas.microsoft.com/office/powerpoint/2010/main" val="197820108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Scenario</a:t>
            </a:r>
            <a:endParaRPr lang="en-US" dirty="0"/>
          </a:p>
        </p:txBody>
      </p:sp>
      <p:sp>
        <p:nvSpPr>
          <p:cNvPr id="3" name="Content Placeholder 2"/>
          <p:cNvSpPr>
            <a:spLocks noGrp="1"/>
          </p:cNvSpPr>
          <p:nvPr>
            <p:ph idx="1"/>
          </p:nvPr>
        </p:nvSpPr>
        <p:spPr>
          <a:xfrm>
            <a:off x="381000" y="1412875"/>
            <a:ext cx="8382000" cy="4727448"/>
          </a:xfrm>
        </p:spPr>
        <p:txBody>
          <a:bodyPr/>
          <a:lstStyle/>
          <a:p>
            <a:r>
              <a:rPr lang="en-US" dirty="0" smtClean="0"/>
              <a:t>Assume you are a member of the FOMC and economic data is indicating that we are experiencing deflation.  What monetary policy would you recommend regarding the target federal funds rate and how can it be achieved?</a:t>
            </a:r>
          </a:p>
          <a:p>
            <a:endParaRPr lang="en-US" dirty="0"/>
          </a:p>
          <a:p>
            <a:r>
              <a:rPr lang="en-US" dirty="0" smtClean="0"/>
              <a:t>Set a lower rate for FF = will cause upward pressure on wages and prices.  </a:t>
            </a:r>
            <a:endParaRPr lang="en-US" dirty="0"/>
          </a:p>
          <a:p>
            <a:r>
              <a:rPr lang="en-US" dirty="0" smtClean="0"/>
              <a:t>Buy </a:t>
            </a:r>
            <a:r>
              <a:rPr lang="en-US" dirty="0" err="1" smtClean="0"/>
              <a:t>t-bills</a:t>
            </a:r>
            <a:r>
              <a:rPr lang="en-US" dirty="0" smtClean="0"/>
              <a:t> to lower the FF rate until it equals the lower target</a:t>
            </a:r>
            <a:endParaRPr lang="en-US" dirty="0"/>
          </a:p>
        </p:txBody>
      </p:sp>
    </p:spTree>
    <p:extLst>
      <p:ext uri="{BB962C8B-B14F-4D97-AF65-F5344CB8AC3E}">
        <p14:creationId xmlns:p14="http://schemas.microsoft.com/office/powerpoint/2010/main" val="2346022766"/>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667000" y="1725769"/>
            <a:ext cx="0" cy="322723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667000" y="4876800"/>
            <a:ext cx="36576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8" idx="13"/>
          </p:cNvCxnSpPr>
          <p:nvPr/>
        </p:nvCxnSpPr>
        <p:spPr>
          <a:xfrm>
            <a:off x="5331854" y="4237149"/>
            <a:ext cx="2146" cy="715851"/>
          </a:xfrm>
          <a:prstGeom prst="line">
            <a:avLst/>
          </a:prstGeom>
          <a:ln w="762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18" idx="34"/>
          </p:cNvCxnSpPr>
          <p:nvPr/>
        </p:nvCxnSpPr>
        <p:spPr>
          <a:xfrm flipV="1">
            <a:off x="2667000" y="3400023"/>
            <a:ext cx="1557270" cy="28977"/>
          </a:xfrm>
          <a:prstGeom prst="line">
            <a:avLst/>
          </a:prstGeom>
          <a:ln w="76200">
            <a:solidFill>
              <a:srgbClr val="336699"/>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67200" y="1725769"/>
            <a:ext cx="0" cy="3227231"/>
          </a:xfrm>
          <a:prstGeom prst="line">
            <a:avLst/>
          </a:prstGeom>
          <a:ln w="76200">
            <a:solidFill>
              <a:schemeClr val="tx2">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67000" y="4191000"/>
            <a:ext cx="2667000" cy="0"/>
          </a:xfrm>
          <a:prstGeom prst="line">
            <a:avLst/>
          </a:prstGeom>
          <a:ln w="76200">
            <a:solidFill>
              <a:srgbClr val="000099"/>
            </a:solidFill>
            <a:prstDash val="sysDash"/>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bwMode="auto">
          <a:xfrm>
            <a:off x="3528811" y="1596980"/>
            <a:ext cx="2781837" cy="3078051"/>
          </a:xfrm>
          <a:custGeom>
            <a:avLst/>
            <a:gdLst>
              <a:gd name="connsiteX0" fmla="*/ 2781837 w 2781837"/>
              <a:gd name="connsiteY0" fmla="*/ 3078051 h 3078051"/>
              <a:gd name="connsiteX1" fmla="*/ 2485623 w 2781837"/>
              <a:gd name="connsiteY1" fmla="*/ 2987899 h 3078051"/>
              <a:gd name="connsiteX2" fmla="*/ 2305319 w 2781837"/>
              <a:gd name="connsiteY2" fmla="*/ 2897747 h 3078051"/>
              <a:gd name="connsiteX3" fmla="*/ 2228045 w 2781837"/>
              <a:gd name="connsiteY3" fmla="*/ 2846231 h 3078051"/>
              <a:gd name="connsiteX4" fmla="*/ 2163651 w 2781837"/>
              <a:gd name="connsiteY4" fmla="*/ 2794716 h 3078051"/>
              <a:gd name="connsiteX5" fmla="*/ 2125014 w 2781837"/>
              <a:gd name="connsiteY5" fmla="*/ 2756079 h 3078051"/>
              <a:gd name="connsiteX6" fmla="*/ 2086378 w 2781837"/>
              <a:gd name="connsiteY6" fmla="*/ 2743200 h 3078051"/>
              <a:gd name="connsiteX7" fmla="*/ 2047741 w 2781837"/>
              <a:gd name="connsiteY7" fmla="*/ 2717443 h 3078051"/>
              <a:gd name="connsiteX8" fmla="*/ 1970468 w 2781837"/>
              <a:gd name="connsiteY8" fmla="*/ 2691685 h 3078051"/>
              <a:gd name="connsiteX9" fmla="*/ 1931831 w 2781837"/>
              <a:gd name="connsiteY9" fmla="*/ 2678806 h 3078051"/>
              <a:gd name="connsiteX10" fmla="*/ 1803043 w 2781837"/>
              <a:gd name="connsiteY10" fmla="*/ 2601533 h 3078051"/>
              <a:gd name="connsiteX11" fmla="*/ 1725769 w 2781837"/>
              <a:gd name="connsiteY11" fmla="*/ 2575775 h 3078051"/>
              <a:gd name="connsiteX12" fmla="*/ 1622738 w 2781837"/>
              <a:gd name="connsiteY12" fmla="*/ 2485623 h 3078051"/>
              <a:gd name="connsiteX13" fmla="*/ 1545465 w 2781837"/>
              <a:gd name="connsiteY13" fmla="*/ 2408350 h 3078051"/>
              <a:gd name="connsiteX14" fmla="*/ 1481071 w 2781837"/>
              <a:gd name="connsiteY14" fmla="*/ 2318197 h 3078051"/>
              <a:gd name="connsiteX15" fmla="*/ 1442434 w 2781837"/>
              <a:gd name="connsiteY15" fmla="*/ 2292440 h 3078051"/>
              <a:gd name="connsiteX16" fmla="*/ 1403797 w 2781837"/>
              <a:gd name="connsiteY16" fmla="*/ 2253803 h 3078051"/>
              <a:gd name="connsiteX17" fmla="*/ 1365161 w 2781837"/>
              <a:gd name="connsiteY17" fmla="*/ 2240924 h 3078051"/>
              <a:gd name="connsiteX18" fmla="*/ 1287888 w 2781837"/>
              <a:gd name="connsiteY18" fmla="*/ 2202288 h 3078051"/>
              <a:gd name="connsiteX19" fmla="*/ 1249251 w 2781837"/>
              <a:gd name="connsiteY19" fmla="*/ 2176530 h 3078051"/>
              <a:gd name="connsiteX20" fmla="*/ 1184857 w 2781837"/>
              <a:gd name="connsiteY20" fmla="*/ 2112135 h 3078051"/>
              <a:gd name="connsiteX21" fmla="*/ 1120462 w 2781837"/>
              <a:gd name="connsiteY21" fmla="*/ 2060620 h 3078051"/>
              <a:gd name="connsiteX22" fmla="*/ 1081826 w 2781837"/>
              <a:gd name="connsiteY22" fmla="*/ 2034862 h 3078051"/>
              <a:gd name="connsiteX23" fmla="*/ 1004552 w 2781837"/>
              <a:gd name="connsiteY23" fmla="*/ 2009105 h 3078051"/>
              <a:gd name="connsiteX24" fmla="*/ 927279 w 2781837"/>
              <a:gd name="connsiteY24" fmla="*/ 1957589 h 3078051"/>
              <a:gd name="connsiteX25" fmla="*/ 850006 w 2781837"/>
              <a:gd name="connsiteY25" fmla="*/ 1906074 h 3078051"/>
              <a:gd name="connsiteX26" fmla="*/ 746975 w 2781837"/>
              <a:gd name="connsiteY26" fmla="*/ 1815921 h 3078051"/>
              <a:gd name="connsiteX27" fmla="*/ 708338 w 2781837"/>
              <a:gd name="connsiteY27" fmla="*/ 1790164 h 3078051"/>
              <a:gd name="connsiteX28" fmla="*/ 682581 w 2781837"/>
              <a:gd name="connsiteY28" fmla="*/ 1751527 h 3078051"/>
              <a:gd name="connsiteX29" fmla="*/ 669702 w 2781837"/>
              <a:gd name="connsiteY29" fmla="*/ 1712890 h 3078051"/>
              <a:gd name="connsiteX30" fmla="*/ 643944 w 2781837"/>
              <a:gd name="connsiteY30" fmla="*/ 1661375 h 3078051"/>
              <a:gd name="connsiteX31" fmla="*/ 618186 w 2781837"/>
              <a:gd name="connsiteY31" fmla="*/ 1622738 h 3078051"/>
              <a:gd name="connsiteX32" fmla="*/ 605307 w 2781837"/>
              <a:gd name="connsiteY32" fmla="*/ 1584102 h 3078051"/>
              <a:gd name="connsiteX33" fmla="*/ 566671 w 2781837"/>
              <a:gd name="connsiteY33" fmla="*/ 1545465 h 3078051"/>
              <a:gd name="connsiteX34" fmla="*/ 528034 w 2781837"/>
              <a:gd name="connsiteY34" fmla="*/ 1468192 h 3078051"/>
              <a:gd name="connsiteX35" fmla="*/ 515155 w 2781837"/>
              <a:gd name="connsiteY35" fmla="*/ 1429555 h 3078051"/>
              <a:gd name="connsiteX36" fmla="*/ 425003 w 2781837"/>
              <a:gd name="connsiteY36" fmla="*/ 1326524 h 3078051"/>
              <a:gd name="connsiteX37" fmla="*/ 399245 w 2781837"/>
              <a:gd name="connsiteY37" fmla="*/ 1249251 h 3078051"/>
              <a:gd name="connsiteX38" fmla="*/ 360609 w 2781837"/>
              <a:gd name="connsiteY38" fmla="*/ 1171978 h 3078051"/>
              <a:gd name="connsiteX39" fmla="*/ 321972 w 2781837"/>
              <a:gd name="connsiteY39" fmla="*/ 1133341 h 3078051"/>
              <a:gd name="connsiteX40" fmla="*/ 309093 w 2781837"/>
              <a:gd name="connsiteY40" fmla="*/ 1094705 h 3078051"/>
              <a:gd name="connsiteX41" fmla="*/ 283335 w 2781837"/>
              <a:gd name="connsiteY41" fmla="*/ 1004552 h 3078051"/>
              <a:gd name="connsiteX42" fmla="*/ 257578 w 2781837"/>
              <a:gd name="connsiteY42" fmla="*/ 888643 h 3078051"/>
              <a:gd name="connsiteX43" fmla="*/ 218941 w 2781837"/>
              <a:gd name="connsiteY43" fmla="*/ 759854 h 3078051"/>
              <a:gd name="connsiteX44" fmla="*/ 206062 w 2781837"/>
              <a:gd name="connsiteY44" fmla="*/ 721217 h 3078051"/>
              <a:gd name="connsiteX45" fmla="*/ 180304 w 2781837"/>
              <a:gd name="connsiteY45" fmla="*/ 682581 h 3078051"/>
              <a:gd name="connsiteX46" fmla="*/ 167426 w 2781837"/>
              <a:gd name="connsiteY46" fmla="*/ 643944 h 3078051"/>
              <a:gd name="connsiteX47" fmla="*/ 141668 w 2781837"/>
              <a:gd name="connsiteY47" fmla="*/ 540913 h 3078051"/>
              <a:gd name="connsiteX48" fmla="*/ 115910 w 2781837"/>
              <a:gd name="connsiteY48" fmla="*/ 463640 h 3078051"/>
              <a:gd name="connsiteX49" fmla="*/ 103031 w 2781837"/>
              <a:gd name="connsiteY49" fmla="*/ 386366 h 3078051"/>
              <a:gd name="connsiteX50" fmla="*/ 77274 w 2781837"/>
              <a:gd name="connsiteY50" fmla="*/ 296214 h 3078051"/>
              <a:gd name="connsiteX51" fmla="*/ 64395 w 2781837"/>
              <a:gd name="connsiteY51" fmla="*/ 244699 h 3078051"/>
              <a:gd name="connsiteX52" fmla="*/ 38637 w 2781837"/>
              <a:gd name="connsiteY52" fmla="*/ 167426 h 3078051"/>
              <a:gd name="connsiteX53" fmla="*/ 25758 w 2781837"/>
              <a:gd name="connsiteY53" fmla="*/ 77274 h 3078051"/>
              <a:gd name="connsiteX54" fmla="*/ 0 w 2781837"/>
              <a:gd name="connsiteY54" fmla="*/ 0 h 307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781837" h="3078051">
                <a:moveTo>
                  <a:pt x="2781837" y="3078051"/>
                </a:moveTo>
                <a:cubicBezTo>
                  <a:pt x="2683099" y="3048000"/>
                  <a:pt x="2582154" y="3024424"/>
                  <a:pt x="2485623" y="2987899"/>
                </a:cubicBezTo>
                <a:cubicBezTo>
                  <a:pt x="2422776" y="2964119"/>
                  <a:pt x="2364197" y="2930130"/>
                  <a:pt x="2305319" y="2897747"/>
                </a:cubicBezTo>
                <a:cubicBezTo>
                  <a:pt x="2278194" y="2882828"/>
                  <a:pt x="2228045" y="2846231"/>
                  <a:pt x="2228045" y="2846231"/>
                </a:cubicBezTo>
                <a:cubicBezTo>
                  <a:pt x="2170441" y="2759824"/>
                  <a:pt x="2238300" y="2844482"/>
                  <a:pt x="2163651" y="2794716"/>
                </a:cubicBezTo>
                <a:cubicBezTo>
                  <a:pt x="2148496" y="2784613"/>
                  <a:pt x="2140169" y="2766182"/>
                  <a:pt x="2125014" y="2756079"/>
                </a:cubicBezTo>
                <a:cubicBezTo>
                  <a:pt x="2113719" y="2748549"/>
                  <a:pt x="2098520" y="2749271"/>
                  <a:pt x="2086378" y="2743200"/>
                </a:cubicBezTo>
                <a:cubicBezTo>
                  <a:pt x="2072534" y="2736278"/>
                  <a:pt x="2061885" y="2723729"/>
                  <a:pt x="2047741" y="2717443"/>
                </a:cubicBezTo>
                <a:cubicBezTo>
                  <a:pt x="2022930" y="2706416"/>
                  <a:pt x="1996226" y="2700271"/>
                  <a:pt x="1970468" y="2691685"/>
                </a:cubicBezTo>
                <a:lnTo>
                  <a:pt x="1931831" y="2678806"/>
                </a:lnTo>
                <a:cubicBezTo>
                  <a:pt x="1886472" y="2648566"/>
                  <a:pt x="1852548" y="2621335"/>
                  <a:pt x="1803043" y="2601533"/>
                </a:cubicBezTo>
                <a:cubicBezTo>
                  <a:pt x="1777834" y="2591449"/>
                  <a:pt x="1725769" y="2575775"/>
                  <a:pt x="1725769" y="2575775"/>
                </a:cubicBezTo>
                <a:cubicBezTo>
                  <a:pt x="1652792" y="2466305"/>
                  <a:pt x="1772988" y="2635873"/>
                  <a:pt x="1622738" y="2485623"/>
                </a:cubicBezTo>
                <a:cubicBezTo>
                  <a:pt x="1596980" y="2459865"/>
                  <a:pt x="1565671" y="2438659"/>
                  <a:pt x="1545465" y="2408350"/>
                </a:cubicBezTo>
                <a:cubicBezTo>
                  <a:pt x="1530842" y="2386415"/>
                  <a:pt x="1497042" y="2334168"/>
                  <a:pt x="1481071" y="2318197"/>
                </a:cubicBezTo>
                <a:cubicBezTo>
                  <a:pt x="1470126" y="2307252"/>
                  <a:pt x="1454325" y="2302349"/>
                  <a:pt x="1442434" y="2292440"/>
                </a:cubicBezTo>
                <a:cubicBezTo>
                  <a:pt x="1428442" y="2280780"/>
                  <a:pt x="1418952" y="2263906"/>
                  <a:pt x="1403797" y="2253803"/>
                </a:cubicBezTo>
                <a:cubicBezTo>
                  <a:pt x="1392502" y="2246273"/>
                  <a:pt x="1377303" y="2246995"/>
                  <a:pt x="1365161" y="2240924"/>
                </a:cubicBezTo>
                <a:cubicBezTo>
                  <a:pt x="1265305" y="2190996"/>
                  <a:pt x="1384993" y="2234655"/>
                  <a:pt x="1287888" y="2202288"/>
                </a:cubicBezTo>
                <a:cubicBezTo>
                  <a:pt x="1275009" y="2193702"/>
                  <a:pt x="1260196" y="2187475"/>
                  <a:pt x="1249251" y="2176530"/>
                </a:cubicBezTo>
                <a:cubicBezTo>
                  <a:pt x="1163389" y="2090668"/>
                  <a:pt x="1287889" y="2180825"/>
                  <a:pt x="1184857" y="2112135"/>
                </a:cubicBezTo>
                <a:cubicBezTo>
                  <a:pt x="1141435" y="2047004"/>
                  <a:pt x="1182671" y="2091725"/>
                  <a:pt x="1120462" y="2060620"/>
                </a:cubicBezTo>
                <a:cubicBezTo>
                  <a:pt x="1106618" y="2053698"/>
                  <a:pt x="1095970" y="2041148"/>
                  <a:pt x="1081826" y="2034862"/>
                </a:cubicBezTo>
                <a:cubicBezTo>
                  <a:pt x="1057015" y="2023835"/>
                  <a:pt x="1004552" y="2009105"/>
                  <a:pt x="1004552" y="2009105"/>
                </a:cubicBezTo>
                <a:cubicBezTo>
                  <a:pt x="918811" y="1923362"/>
                  <a:pt x="1011150" y="2004184"/>
                  <a:pt x="927279" y="1957589"/>
                </a:cubicBezTo>
                <a:cubicBezTo>
                  <a:pt x="900218" y="1942555"/>
                  <a:pt x="850006" y="1906074"/>
                  <a:pt x="850006" y="1906074"/>
                </a:cubicBezTo>
                <a:cubicBezTo>
                  <a:pt x="807077" y="1841680"/>
                  <a:pt x="837126" y="1876021"/>
                  <a:pt x="746975" y="1815921"/>
                </a:cubicBezTo>
                <a:lnTo>
                  <a:pt x="708338" y="1790164"/>
                </a:lnTo>
                <a:cubicBezTo>
                  <a:pt x="699752" y="1777285"/>
                  <a:pt x="689503" y="1765371"/>
                  <a:pt x="682581" y="1751527"/>
                </a:cubicBezTo>
                <a:cubicBezTo>
                  <a:pt x="676510" y="1739384"/>
                  <a:pt x="675050" y="1725368"/>
                  <a:pt x="669702" y="1712890"/>
                </a:cubicBezTo>
                <a:cubicBezTo>
                  <a:pt x="662139" y="1695244"/>
                  <a:pt x="653469" y="1678044"/>
                  <a:pt x="643944" y="1661375"/>
                </a:cubicBezTo>
                <a:cubicBezTo>
                  <a:pt x="636264" y="1647936"/>
                  <a:pt x="625108" y="1636582"/>
                  <a:pt x="618186" y="1622738"/>
                </a:cubicBezTo>
                <a:cubicBezTo>
                  <a:pt x="612115" y="1610596"/>
                  <a:pt x="612837" y="1595397"/>
                  <a:pt x="605307" y="1584102"/>
                </a:cubicBezTo>
                <a:cubicBezTo>
                  <a:pt x="595204" y="1568947"/>
                  <a:pt x="579550" y="1558344"/>
                  <a:pt x="566671" y="1545465"/>
                </a:cubicBezTo>
                <a:cubicBezTo>
                  <a:pt x="534299" y="1448349"/>
                  <a:pt x="577967" y="1568056"/>
                  <a:pt x="528034" y="1468192"/>
                </a:cubicBezTo>
                <a:cubicBezTo>
                  <a:pt x="521963" y="1456050"/>
                  <a:pt x="521748" y="1441422"/>
                  <a:pt x="515155" y="1429555"/>
                </a:cubicBezTo>
                <a:cubicBezTo>
                  <a:pt x="470963" y="1350009"/>
                  <a:pt x="481443" y="1364151"/>
                  <a:pt x="425003" y="1326524"/>
                </a:cubicBezTo>
                <a:lnTo>
                  <a:pt x="399245" y="1249251"/>
                </a:lnTo>
                <a:cubicBezTo>
                  <a:pt x="386337" y="1210529"/>
                  <a:pt x="388348" y="1205265"/>
                  <a:pt x="360609" y="1171978"/>
                </a:cubicBezTo>
                <a:cubicBezTo>
                  <a:pt x="348949" y="1157986"/>
                  <a:pt x="334851" y="1146220"/>
                  <a:pt x="321972" y="1133341"/>
                </a:cubicBezTo>
                <a:cubicBezTo>
                  <a:pt x="317679" y="1120462"/>
                  <a:pt x="312822" y="1107758"/>
                  <a:pt x="309093" y="1094705"/>
                </a:cubicBezTo>
                <a:cubicBezTo>
                  <a:pt x="276747" y="981496"/>
                  <a:pt x="314216" y="1097196"/>
                  <a:pt x="283335" y="1004552"/>
                </a:cubicBezTo>
                <a:cubicBezTo>
                  <a:pt x="260095" y="865100"/>
                  <a:pt x="282942" y="977415"/>
                  <a:pt x="257578" y="888643"/>
                </a:cubicBezTo>
                <a:cubicBezTo>
                  <a:pt x="218647" y="752387"/>
                  <a:pt x="280157" y="943499"/>
                  <a:pt x="218941" y="759854"/>
                </a:cubicBezTo>
                <a:cubicBezTo>
                  <a:pt x="214648" y="746975"/>
                  <a:pt x="213593" y="732513"/>
                  <a:pt x="206062" y="721217"/>
                </a:cubicBezTo>
                <a:lnTo>
                  <a:pt x="180304" y="682581"/>
                </a:lnTo>
                <a:cubicBezTo>
                  <a:pt x="176011" y="669702"/>
                  <a:pt x="170998" y="657041"/>
                  <a:pt x="167426" y="643944"/>
                </a:cubicBezTo>
                <a:cubicBezTo>
                  <a:pt x="158112" y="609791"/>
                  <a:pt x="152863" y="574497"/>
                  <a:pt x="141668" y="540913"/>
                </a:cubicBezTo>
                <a:lnTo>
                  <a:pt x="115910" y="463640"/>
                </a:lnTo>
                <a:cubicBezTo>
                  <a:pt x="111617" y="437882"/>
                  <a:pt x="108152" y="411972"/>
                  <a:pt x="103031" y="386366"/>
                </a:cubicBezTo>
                <a:cubicBezTo>
                  <a:pt x="89614" y="319281"/>
                  <a:pt x="93636" y="353483"/>
                  <a:pt x="77274" y="296214"/>
                </a:cubicBezTo>
                <a:cubicBezTo>
                  <a:pt x="72412" y="279195"/>
                  <a:pt x="69481" y="261653"/>
                  <a:pt x="64395" y="244699"/>
                </a:cubicBezTo>
                <a:cubicBezTo>
                  <a:pt x="56593" y="218693"/>
                  <a:pt x="38637" y="167426"/>
                  <a:pt x="38637" y="167426"/>
                </a:cubicBezTo>
                <a:cubicBezTo>
                  <a:pt x="34344" y="137375"/>
                  <a:pt x="32584" y="106852"/>
                  <a:pt x="25758" y="77274"/>
                </a:cubicBezTo>
                <a:cubicBezTo>
                  <a:pt x="19653" y="50818"/>
                  <a:pt x="0" y="0"/>
                  <a:pt x="0" y="0"/>
                </a:cubicBezTo>
              </a:path>
            </a:pathLst>
          </a:custGeom>
          <a:noFill/>
          <a:ln w="76200">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Freeform 17"/>
          <p:cNvSpPr/>
          <p:nvPr/>
        </p:nvSpPr>
        <p:spPr bwMode="auto">
          <a:xfrm>
            <a:off x="3760630" y="1725769"/>
            <a:ext cx="2511381" cy="3000777"/>
          </a:xfrm>
          <a:custGeom>
            <a:avLst/>
            <a:gdLst>
              <a:gd name="connsiteX0" fmla="*/ 2511381 w 2511381"/>
              <a:gd name="connsiteY0" fmla="*/ 3000777 h 3000777"/>
              <a:gd name="connsiteX1" fmla="*/ 2331077 w 2511381"/>
              <a:gd name="connsiteY1" fmla="*/ 2962141 h 3000777"/>
              <a:gd name="connsiteX2" fmla="*/ 2253804 w 2511381"/>
              <a:gd name="connsiteY2" fmla="*/ 2923504 h 3000777"/>
              <a:gd name="connsiteX3" fmla="*/ 2215167 w 2511381"/>
              <a:gd name="connsiteY3" fmla="*/ 2897746 h 3000777"/>
              <a:gd name="connsiteX4" fmla="*/ 2137894 w 2511381"/>
              <a:gd name="connsiteY4" fmla="*/ 2871989 h 3000777"/>
              <a:gd name="connsiteX5" fmla="*/ 2099257 w 2511381"/>
              <a:gd name="connsiteY5" fmla="*/ 2859110 h 3000777"/>
              <a:gd name="connsiteX6" fmla="*/ 2060621 w 2511381"/>
              <a:gd name="connsiteY6" fmla="*/ 2833352 h 3000777"/>
              <a:gd name="connsiteX7" fmla="*/ 1983347 w 2511381"/>
              <a:gd name="connsiteY7" fmla="*/ 2794716 h 3000777"/>
              <a:gd name="connsiteX8" fmla="*/ 1880316 w 2511381"/>
              <a:gd name="connsiteY8" fmla="*/ 2704563 h 3000777"/>
              <a:gd name="connsiteX9" fmla="*/ 1841680 w 2511381"/>
              <a:gd name="connsiteY9" fmla="*/ 2678806 h 3000777"/>
              <a:gd name="connsiteX10" fmla="*/ 1803043 w 2511381"/>
              <a:gd name="connsiteY10" fmla="*/ 2653048 h 3000777"/>
              <a:gd name="connsiteX11" fmla="*/ 1725770 w 2511381"/>
              <a:gd name="connsiteY11" fmla="*/ 2627290 h 3000777"/>
              <a:gd name="connsiteX12" fmla="*/ 1648497 w 2511381"/>
              <a:gd name="connsiteY12" fmla="*/ 2575775 h 3000777"/>
              <a:gd name="connsiteX13" fmla="*/ 1571224 w 2511381"/>
              <a:gd name="connsiteY13" fmla="*/ 2511380 h 3000777"/>
              <a:gd name="connsiteX14" fmla="*/ 1506829 w 2511381"/>
              <a:gd name="connsiteY14" fmla="*/ 2446986 h 3000777"/>
              <a:gd name="connsiteX15" fmla="*/ 1481071 w 2511381"/>
              <a:gd name="connsiteY15" fmla="*/ 2408349 h 3000777"/>
              <a:gd name="connsiteX16" fmla="*/ 1442435 w 2511381"/>
              <a:gd name="connsiteY16" fmla="*/ 2395470 h 3000777"/>
              <a:gd name="connsiteX17" fmla="*/ 1403798 w 2511381"/>
              <a:gd name="connsiteY17" fmla="*/ 2369713 h 3000777"/>
              <a:gd name="connsiteX18" fmla="*/ 1378040 w 2511381"/>
              <a:gd name="connsiteY18" fmla="*/ 2331076 h 3000777"/>
              <a:gd name="connsiteX19" fmla="*/ 1339404 w 2511381"/>
              <a:gd name="connsiteY19" fmla="*/ 2318197 h 3000777"/>
              <a:gd name="connsiteX20" fmla="*/ 1262131 w 2511381"/>
              <a:gd name="connsiteY20" fmla="*/ 2279561 h 3000777"/>
              <a:gd name="connsiteX21" fmla="*/ 1223494 w 2511381"/>
              <a:gd name="connsiteY21" fmla="*/ 2253803 h 3000777"/>
              <a:gd name="connsiteX22" fmla="*/ 1197736 w 2511381"/>
              <a:gd name="connsiteY22" fmla="*/ 2215166 h 3000777"/>
              <a:gd name="connsiteX23" fmla="*/ 1120463 w 2511381"/>
              <a:gd name="connsiteY23" fmla="*/ 2163651 h 3000777"/>
              <a:gd name="connsiteX24" fmla="*/ 1094705 w 2511381"/>
              <a:gd name="connsiteY24" fmla="*/ 2125014 h 3000777"/>
              <a:gd name="connsiteX25" fmla="*/ 1017432 w 2511381"/>
              <a:gd name="connsiteY25" fmla="*/ 2073499 h 3000777"/>
              <a:gd name="connsiteX26" fmla="*/ 953038 w 2511381"/>
              <a:gd name="connsiteY26" fmla="*/ 2021983 h 3000777"/>
              <a:gd name="connsiteX27" fmla="*/ 914401 w 2511381"/>
              <a:gd name="connsiteY27" fmla="*/ 1983346 h 3000777"/>
              <a:gd name="connsiteX28" fmla="*/ 837128 w 2511381"/>
              <a:gd name="connsiteY28" fmla="*/ 1931831 h 3000777"/>
              <a:gd name="connsiteX29" fmla="*/ 798491 w 2511381"/>
              <a:gd name="connsiteY29" fmla="*/ 1906073 h 3000777"/>
              <a:gd name="connsiteX30" fmla="*/ 721218 w 2511381"/>
              <a:gd name="connsiteY30" fmla="*/ 1880316 h 3000777"/>
              <a:gd name="connsiteX31" fmla="*/ 631066 w 2511381"/>
              <a:gd name="connsiteY31" fmla="*/ 1854558 h 3000777"/>
              <a:gd name="connsiteX32" fmla="*/ 553793 w 2511381"/>
              <a:gd name="connsiteY32" fmla="*/ 1828800 h 3000777"/>
              <a:gd name="connsiteX33" fmla="*/ 502277 w 2511381"/>
              <a:gd name="connsiteY33" fmla="*/ 1751527 h 3000777"/>
              <a:gd name="connsiteX34" fmla="*/ 463640 w 2511381"/>
              <a:gd name="connsiteY34" fmla="*/ 1674254 h 3000777"/>
              <a:gd name="connsiteX35" fmla="*/ 450762 w 2511381"/>
              <a:gd name="connsiteY35" fmla="*/ 1635617 h 3000777"/>
              <a:gd name="connsiteX36" fmla="*/ 399246 w 2511381"/>
              <a:gd name="connsiteY36" fmla="*/ 1558344 h 3000777"/>
              <a:gd name="connsiteX37" fmla="*/ 334852 w 2511381"/>
              <a:gd name="connsiteY37" fmla="*/ 1442434 h 3000777"/>
              <a:gd name="connsiteX38" fmla="*/ 309094 w 2511381"/>
              <a:gd name="connsiteY38" fmla="*/ 1403797 h 3000777"/>
              <a:gd name="connsiteX39" fmla="*/ 283336 w 2511381"/>
              <a:gd name="connsiteY39" fmla="*/ 1365161 h 3000777"/>
              <a:gd name="connsiteX40" fmla="*/ 244700 w 2511381"/>
              <a:gd name="connsiteY40" fmla="*/ 1236372 h 3000777"/>
              <a:gd name="connsiteX41" fmla="*/ 218942 w 2511381"/>
              <a:gd name="connsiteY41" fmla="*/ 1159099 h 3000777"/>
              <a:gd name="connsiteX42" fmla="*/ 193184 w 2511381"/>
              <a:gd name="connsiteY42" fmla="*/ 1120462 h 3000777"/>
              <a:gd name="connsiteX43" fmla="*/ 167426 w 2511381"/>
              <a:gd name="connsiteY43" fmla="*/ 1043189 h 3000777"/>
              <a:gd name="connsiteX44" fmla="*/ 141669 w 2511381"/>
              <a:gd name="connsiteY44" fmla="*/ 1004552 h 3000777"/>
              <a:gd name="connsiteX45" fmla="*/ 103032 w 2511381"/>
              <a:gd name="connsiteY45" fmla="*/ 875763 h 3000777"/>
              <a:gd name="connsiteX46" fmla="*/ 90153 w 2511381"/>
              <a:gd name="connsiteY46" fmla="*/ 837127 h 3000777"/>
              <a:gd name="connsiteX47" fmla="*/ 77274 w 2511381"/>
              <a:gd name="connsiteY47" fmla="*/ 785611 h 3000777"/>
              <a:gd name="connsiteX48" fmla="*/ 51516 w 2511381"/>
              <a:gd name="connsiteY48" fmla="*/ 695459 h 3000777"/>
              <a:gd name="connsiteX49" fmla="*/ 38638 w 2511381"/>
              <a:gd name="connsiteY49" fmla="*/ 592428 h 3000777"/>
              <a:gd name="connsiteX50" fmla="*/ 12880 w 2511381"/>
              <a:gd name="connsiteY50" fmla="*/ 321972 h 3000777"/>
              <a:gd name="connsiteX51" fmla="*/ 1 w 2511381"/>
              <a:gd name="connsiteY51" fmla="*/ 0 h 3000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11381" h="3000777">
                <a:moveTo>
                  <a:pt x="2511381" y="3000777"/>
                </a:moveTo>
                <a:cubicBezTo>
                  <a:pt x="2467782" y="2995327"/>
                  <a:pt x="2373428" y="2990375"/>
                  <a:pt x="2331077" y="2962141"/>
                </a:cubicBezTo>
                <a:cubicBezTo>
                  <a:pt x="2220347" y="2888321"/>
                  <a:pt x="2360446" y="2976826"/>
                  <a:pt x="2253804" y="2923504"/>
                </a:cubicBezTo>
                <a:cubicBezTo>
                  <a:pt x="2239960" y="2916582"/>
                  <a:pt x="2229312" y="2904032"/>
                  <a:pt x="2215167" y="2897746"/>
                </a:cubicBezTo>
                <a:cubicBezTo>
                  <a:pt x="2190356" y="2886719"/>
                  <a:pt x="2163652" y="2880575"/>
                  <a:pt x="2137894" y="2871989"/>
                </a:cubicBezTo>
                <a:lnTo>
                  <a:pt x="2099257" y="2859110"/>
                </a:lnTo>
                <a:cubicBezTo>
                  <a:pt x="2086378" y="2850524"/>
                  <a:pt x="2074465" y="2840274"/>
                  <a:pt x="2060621" y="2833352"/>
                </a:cubicBezTo>
                <a:cubicBezTo>
                  <a:pt x="1953966" y="2780024"/>
                  <a:pt x="2094089" y="2868541"/>
                  <a:pt x="1983347" y="2794716"/>
                </a:cubicBezTo>
                <a:cubicBezTo>
                  <a:pt x="1940419" y="2730321"/>
                  <a:pt x="1970469" y="2764664"/>
                  <a:pt x="1880316" y="2704563"/>
                </a:cubicBezTo>
                <a:lnTo>
                  <a:pt x="1841680" y="2678806"/>
                </a:lnTo>
                <a:cubicBezTo>
                  <a:pt x="1828801" y="2670220"/>
                  <a:pt x="1817727" y="2657943"/>
                  <a:pt x="1803043" y="2653048"/>
                </a:cubicBezTo>
                <a:cubicBezTo>
                  <a:pt x="1777285" y="2644462"/>
                  <a:pt x="1748361" y="2642351"/>
                  <a:pt x="1725770" y="2627290"/>
                </a:cubicBezTo>
                <a:cubicBezTo>
                  <a:pt x="1700012" y="2610118"/>
                  <a:pt x="1670387" y="2597665"/>
                  <a:pt x="1648497" y="2575775"/>
                </a:cubicBezTo>
                <a:cubicBezTo>
                  <a:pt x="1598915" y="2526193"/>
                  <a:pt x="1625015" y="2547241"/>
                  <a:pt x="1571224" y="2511380"/>
                </a:cubicBezTo>
                <a:cubicBezTo>
                  <a:pt x="1502534" y="2408348"/>
                  <a:pt x="1592691" y="2532848"/>
                  <a:pt x="1506829" y="2446986"/>
                </a:cubicBezTo>
                <a:cubicBezTo>
                  <a:pt x="1495884" y="2436041"/>
                  <a:pt x="1493158" y="2418019"/>
                  <a:pt x="1481071" y="2408349"/>
                </a:cubicBezTo>
                <a:cubicBezTo>
                  <a:pt x="1470471" y="2399868"/>
                  <a:pt x="1454577" y="2401541"/>
                  <a:pt x="1442435" y="2395470"/>
                </a:cubicBezTo>
                <a:cubicBezTo>
                  <a:pt x="1428591" y="2388548"/>
                  <a:pt x="1416677" y="2378299"/>
                  <a:pt x="1403798" y="2369713"/>
                </a:cubicBezTo>
                <a:cubicBezTo>
                  <a:pt x="1395212" y="2356834"/>
                  <a:pt x="1390127" y="2340746"/>
                  <a:pt x="1378040" y="2331076"/>
                </a:cubicBezTo>
                <a:cubicBezTo>
                  <a:pt x="1367440" y="2322595"/>
                  <a:pt x="1351546" y="2324268"/>
                  <a:pt x="1339404" y="2318197"/>
                </a:cubicBezTo>
                <a:cubicBezTo>
                  <a:pt x="1239548" y="2268269"/>
                  <a:pt x="1359236" y="2311928"/>
                  <a:pt x="1262131" y="2279561"/>
                </a:cubicBezTo>
                <a:cubicBezTo>
                  <a:pt x="1249252" y="2270975"/>
                  <a:pt x="1234439" y="2264748"/>
                  <a:pt x="1223494" y="2253803"/>
                </a:cubicBezTo>
                <a:cubicBezTo>
                  <a:pt x="1212549" y="2242858"/>
                  <a:pt x="1209385" y="2225359"/>
                  <a:pt x="1197736" y="2215166"/>
                </a:cubicBezTo>
                <a:cubicBezTo>
                  <a:pt x="1174439" y="2194781"/>
                  <a:pt x="1120463" y="2163651"/>
                  <a:pt x="1120463" y="2163651"/>
                </a:cubicBezTo>
                <a:cubicBezTo>
                  <a:pt x="1111877" y="2150772"/>
                  <a:pt x="1106354" y="2135207"/>
                  <a:pt x="1094705" y="2125014"/>
                </a:cubicBezTo>
                <a:cubicBezTo>
                  <a:pt x="1071408" y="2104629"/>
                  <a:pt x="1017432" y="2073499"/>
                  <a:pt x="1017432" y="2073499"/>
                </a:cubicBezTo>
                <a:cubicBezTo>
                  <a:pt x="959825" y="1987089"/>
                  <a:pt x="1027687" y="2071749"/>
                  <a:pt x="953038" y="2021983"/>
                </a:cubicBezTo>
                <a:cubicBezTo>
                  <a:pt x="937883" y="2011880"/>
                  <a:pt x="928778" y="1994528"/>
                  <a:pt x="914401" y="1983346"/>
                </a:cubicBezTo>
                <a:cubicBezTo>
                  <a:pt x="889965" y="1964340"/>
                  <a:pt x="862886" y="1949003"/>
                  <a:pt x="837128" y="1931831"/>
                </a:cubicBezTo>
                <a:cubicBezTo>
                  <a:pt x="824249" y="1923245"/>
                  <a:pt x="813175" y="1910968"/>
                  <a:pt x="798491" y="1906073"/>
                </a:cubicBezTo>
                <a:lnTo>
                  <a:pt x="721218" y="1880316"/>
                </a:lnTo>
                <a:cubicBezTo>
                  <a:pt x="591338" y="1837023"/>
                  <a:pt x="792822" y="1903085"/>
                  <a:pt x="631066" y="1854558"/>
                </a:cubicBezTo>
                <a:cubicBezTo>
                  <a:pt x="605060" y="1846756"/>
                  <a:pt x="553793" y="1828800"/>
                  <a:pt x="553793" y="1828800"/>
                </a:cubicBezTo>
                <a:cubicBezTo>
                  <a:pt x="536621" y="1803042"/>
                  <a:pt x="512066" y="1780895"/>
                  <a:pt x="502277" y="1751527"/>
                </a:cubicBezTo>
                <a:cubicBezTo>
                  <a:pt x="484503" y="1698206"/>
                  <a:pt x="496929" y="1724186"/>
                  <a:pt x="463640" y="1674254"/>
                </a:cubicBezTo>
                <a:cubicBezTo>
                  <a:pt x="459347" y="1661375"/>
                  <a:pt x="457355" y="1647484"/>
                  <a:pt x="450762" y="1635617"/>
                </a:cubicBezTo>
                <a:cubicBezTo>
                  <a:pt x="435728" y="1608556"/>
                  <a:pt x="399246" y="1558344"/>
                  <a:pt x="399246" y="1558344"/>
                </a:cubicBezTo>
                <a:cubicBezTo>
                  <a:pt x="376578" y="1490339"/>
                  <a:pt x="393897" y="1531002"/>
                  <a:pt x="334852" y="1442434"/>
                </a:cubicBezTo>
                <a:lnTo>
                  <a:pt x="309094" y="1403797"/>
                </a:lnTo>
                <a:lnTo>
                  <a:pt x="283336" y="1365161"/>
                </a:lnTo>
                <a:cubicBezTo>
                  <a:pt x="263872" y="1287307"/>
                  <a:pt x="276053" y="1330434"/>
                  <a:pt x="244700" y="1236372"/>
                </a:cubicBezTo>
                <a:cubicBezTo>
                  <a:pt x="244700" y="1236371"/>
                  <a:pt x="218943" y="1159100"/>
                  <a:pt x="218942" y="1159099"/>
                </a:cubicBezTo>
                <a:cubicBezTo>
                  <a:pt x="210356" y="1146220"/>
                  <a:pt x="199471" y="1134607"/>
                  <a:pt x="193184" y="1120462"/>
                </a:cubicBezTo>
                <a:cubicBezTo>
                  <a:pt x="182157" y="1095651"/>
                  <a:pt x="182486" y="1065780"/>
                  <a:pt x="167426" y="1043189"/>
                </a:cubicBezTo>
                <a:cubicBezTo>
                  <a:pt x="158840" y="1030310"/>
                  <a:pt x="147955" y="1018696"/>
                  <a:pt x="141669" y="1004552"/>
                </a:cubicBezTo>
                <a:cubicBezTo>
                  <a:pt x="117182" y="949456"/>
                  <a:pt x="118018" y="928214"/>
                  <a:pt x="103032" y="875763"/>
                </a:cubicBezTo>
                <a:cubicBezTo>
                  <a:pt x="99303" y="862710"/>
                  <a:pt x="93882" y="850180"/>
                  <a:pt x="90153" y="837127"/>
                </a:cubicBezTo>
                <a:cubicBezTo>
                  <a:pt x="85290" y="820108"/>
                  <a:pt x="82137" y="802630"/>
                  <a:pt x="77274" y="785611"/>
                </a:cubicBezTo>
                <a:cubicBezTo>
                  <a:pt x="40321" y="656277"/>
                  <a:pt x="91778" y="856509"/>
                  <a:pt x="51516" y="695459"/>
                </a:cubicBezTo>
                <a:cubicBezTo>
                  <a:pt x="47223" y="661115"/>
                  <a:pt x="41398" y="626929"/>
                  <a:pt x="38638" y="592428"/>
                </a:cubicBezTo>
                <a:cubicBezTo>
                  <a:pt x="17352" y="326349"/>
                  <a:pt x="45274" y="451545"/>
                  <a:pt x="12880" y="321972"/>
                </a:cubicBezTo>
                <a:cubicBezTo>
                  <a:pt x="-372" y="17180"/>
                  <a:pt x="1" y="124589"/>
                  <a:pt x="1" y="0"/>
                </a:cubicBezTo>
              </a:path>
            </a:pathLst>
          </a:custGeom>
          <a:ln w="76200">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TextBox 20"/>
          <p:cNvSpPr txBox="1"/>
          <p:nvPr/>
        </p:nvSpPr>
        <p:spPr>
          <a:xfrm>
            <a:off x="989526" y="2215999"/>
            <a:ext cx="1524000" cy="2246769"/>
          </a:xfrm>
          <a:prstGeom prst="rect">
            <a:avLst/>
          </a:prstGeom>
          <a:noFill/>
        </p:spPr>
        <p:txBody>
          <a:bodyPr wrap="square" rtlCol="0">
            <a:spAutoFit/>
          </a:bodyPr>
          <a:lstStyle/>
          <a:p>
            <a:r>
              <a:rPr lang="en-US" sz="2800" dirty="0" smtClean="0"/>
              <a:t>Rate</a:t>
            </a:r>
          </a:p>
          <a:p>
            <a:endParaRPr lang="en-US" sz="2800" dirty="0"/>
          </a:p>
          <a:p>
            <a:r>
              <a:rPr lang="en-US" sz="2800" dirty="0" smtClean="0"/>
              <a:t>	r1</a:t>
            </a:r>
          </a:p>
          <a:p>
            <a:endParaRPr lang="en-US" sz="2800" dirty="0"/>
          </a:p>
          <a:p>
            <a:r>
              <a:rPr lang="en-US" sz="2800" dirty="0" smtClean="0"/>
              <a:t>	r2</a:t>
            </a:r>
            <a:endParaRPr lang="en-US" sz="2800" dirty="0"/>
          </a:p>
        </p:txBody>
      </p:sp>
      <p:sp>
        <p:nvSpPr>
          <p:cNvPr id="22" name="TextBox 21"/>
          <p:cNvSpPr txBox="1"/>
          <p:nvPr/>
        </p:nvSpPr>
        <p:spPr>
          <a:xfrm>
            <a:off x="2667000" y="5181600"/>
            <a:ext cx="3962400" cy="954107"/>
          </a:xfrm>
          <a:prstGeom prst="rect">
            <a:avLst/>
          </a:prstGeom>
          <a:noFill/>
        </p:spPr>
        <p:txBody>
          <a:bodyPr wrap="square" rtlCol="0">
            <a:spAutoFit/>
          </a:bodyPr>
          <a:lstStyle/>
          <a:p>
            <a:r>
              <a:rPr lang="en-US" sz="2800" dirty="0" smtClean="0"/>
              <a:t>	Ms1           Ms2</a:t>
            </a:r>
          </a:p>
          <a:p>
            <a:r>
              <a:rPr lang="en-US" sz="2800" dirty="0" smtClean="0"/>
              <a:t>Quantity of Money</a:t>
            </a:r>
            <a:endParaRPr lang="en-US" sz="2800" dirty="0"/>
          </a:p>
        </p:txBody>
      </p:sp>
      <p:sp>
        <p:nvSpPr>
          <p:cNvPr id="23" name="TextBox 22"/>
          <p:cNvSpPr txBox="1"/>
          <p:nvPr/>
        </p:nvSpPr>
        <p:spPr>
          <a:xfrm>
            <a:off x="6310648" y="4432341"/>
            <a:ext cx="762000" cy="523220"/>
          </a:xfrm>
          <a:prstGeom prst="rect">
            <a:avLst/>
          </a:prstGeom>
          <a:noFill/>
        </p:spPr>
        <p:txBody>
          <a:bodyPr wrap="square" rtlCol="0">
            <a:spAutoFit/>
          </a:bodyPr>
          <a:lstStyle/>
          <a:p>
            <a:r>
              <a:rPr lang="en-US" sz="2800" dirty="0" err="1" smtClean="0"/>
              <a:t>Md</a:t>
            </a:r>
            <a:endParaRPr lang="en-US" sz="2800" dirty="0"/>
          </a:p>
        </p:txBody>
      </p:sp>
      <p:sp>
        <p:nvSpPr>
          <p:cNvPr id="29" name="Title 28"/>
          <p:cNvSpPr>
            <a:spLocks noGrp="1"/>
          </p:cNvSpPr>
          <p:nvPr>
            <p:ph type="title"/>
          </p:nvPr>
        </p:nvSpPr>
        <p:spPr>
          <a:xfrm>
            <a:off x="381000" y="230188"/>
            <a:ext cx="8382000" cy="1329595"/>
          </a:xfrm>
        </p:spPr>
        <p:txBody>
          <a:bodyPr/>
          <a:lstStyle/>
          <a:p>
            <a:r>
              <a:rPr lang="en-US" dirty="0" smtClean="0"/>
              <a:t>Unemployment/Deflationary Monetary policy scenario continued</a:t>
            </a:r>
            <a:endParaRPr lang="en-US" dirty="0"/>
          </a:p>
        </p:txBody>
      </p:sp>
      <p:cxnSp>
        <p:nvCxnSpPr>
          <p:cNvPr id="31" name="Straight Arrow Connector 30"/>
          <p:cNvCxnSpPr/>
          <p:nvPr/>
        </p:nvCxnSpPr>
        <p:spPr>
          <a:xfrm flipH="1">
            <a:off x="1751525" y="3416121"/>
            <a:ext cx="1" cy="7383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495800" y="5181600"/>
            <a:ext cx="7620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185181"/>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Review: budgets</a:t>
            </a:r>
            <a:endParaRPr lang="en-US" dirty="0"/>
          </a:p>
        </p:txBody>
      </p:sp>
      <p:sp>
        <p:nvSpPr>
          <p:cNvPr id="4" name="Content Placeholder 3"/>
          <p:cNvSpPr>
            <a:spLocks noGrp="1"/>
          </p:cNvSpPr>
          <p:nvPr>
            <p:ph idx="1"/>
          </p:nvPr>
        </p:nvSpPr>
        <p:spPr>
          <a:xfrm>
            <a:off x="381000" y="894985"/>
            <a:ext cx="8382000" cy="1526572"/>
          </a:xfrm>
        </p:spPr>
        <p:txBody>
          <a:bodyPr/>
          <a:lstStyle/>
          <a:p>
            <a:r>
              <a:rPr lang="en-US" dirty="0" smtClean="0"/>
              <a:t>Income is higher than expenditure = surplus</a:t>
            </a:r>
          </a:p>
          <a:p>
            <a:r>
              <a:rPr lang="en-US" dirty="0" smtClean="0"/>
              <a:t>Income is less than expenditure = deficit</a:t>
            </a:r>
          </a:p>
          <a:p>
            <a:r>
              <a:rPr lang="en-US" dirty="0" smtClean="0"/>
              <a:t>Income equals expenditure = balanced budget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80659590"/>
              </p:ext>
            </p:extLst>
          </p:nvPr>
        </p:nvGraphicFramePr>
        <p:xfrm>
          <a:off x="533400" y="2508518"/>
          <a:ext cx="8077200" cy="4100313"/>
        </p:xfrm>
        <a:graphic>
          <a:graphicData uri="http://schemas.openxmlformats.org/drawingml/2006/table">
            <a:tbl>
              <a:tblPr firstRow="1" bandRow="1">
                <a:tableStyleId>{5C22544A-7EE6-4342-B048-85BDC9FD1C3A}</a:tableStyleId>
              </a:tblPr>
              <a:tblGrid>
                <a:gridCol w="2019300"/>
                <a:gridCol w="2019300"/>
                <a:gridCol w="2019300"/>
                <a:gridCol w="2019300"/>
              </a:tblGrid>
              <a:tr h="1011171">
                <a:tc>
                  <a:txBody>
                    <a:bodyPr/>
                    <a:lstStyle/>
                    <a:p>
                      <a:r>
                        <a:rPr lang="en-US" sz="3200" dirty="0" smtClean="0"/>
                        <a:t>Income</a:t>
                      </a:r>
                      <a:endParaRPr lang="en-US" sz="3200" dirty="0"/>
                    </a:p>
                  </a:txBody>
                  <a:tcPr/>
                </a:tc>
                <a:tc>
                  <a:txBody>
                    <a:bodyPr/>
                    <a:lstStyle/>
                    <a:p>
                      <a:r>
                        <a:rPr lang="en-US" sz="3200" dirty="0" smtClean="0"/>
                        <a:t>Expenses</a:t>
                      </a:r>
                      <a:endParaRPr lang="en-US" sz="3200" dirty="0"/>
                    </a:p>
                  </a:txBody>
                  <a:tcPr/>
                </a:tc>
                <a:tc>
                  <a:txBody>
                    <a:bodyPr/>
                    <a:lstStyle/>
                    <a:p>
                      <a:r>
                        <a:rPr lang="en-US" sz="3200" dirty="0" smtClean="0"/>
                        <a:t>Difference</a:t>
                      </a:r>
                      <a:endParaRPr lang="en-US" sz="3200" dirty="0"/>
                    </a:p>
                  </a:txBody>
                  <a:tcPr/>
                </a:tc>
                <a:tc>
                  <a:txBody>
                    <a:bodyPr/>
                    <a:lstStyle/>
                    <a:p>
                      <a:r>
                        <a:rPr lang="en-US" sz="3200" dirty="0" smtClean="0"/>
                        <a:t>Budget impact</a:t>
                      </a:r>
                      <a:endParaRPr lang="en-US" sz="3200" dirty="0"/>
                    </a:p>
                  </a:txBody>
                  <a:tcPr/>
                </a:tc>
              </a:tr>
              <a:tr h="1011171">
                <a:tc>
                  <a:txBody>
                    <a:bodyPr/>
                    <a:lstStyle/>
                    <a:p>
                      <a:r>
                        <a:rPr lang="en-US" sz="3200" dirty="0" smtClean="0"/>
                        <a:t>100b</a:t>
                      </a:r>
                      <a:endParaRPr lang="en-US" sz="3200" dirty="0"/>
                    </a:p>
                  </a:txBody>
                  <a:tcPr/>
                </a:tc>
                <a:tc>
                  <a:txBody>
                    <a:bodyPr/>
                    <a:lstStyle/>
                    <a:p>
                      <a:r>
                        <a:rPr lang="en-US" sz="3200" dirty="0" smtClean="0"/>
                        <a:t>80b</a:t>
                      </a:r>
                      <a:endParaRPr lang="en-US" sz="3200" dirty="0"/>
                    </a:p>
                  </a:txBody>
                  <a:tcPr/>
                </a:tc>
                <a:tc>
                  <a:txBody>
                    <a:bodyPr/>
                    <a:lstStyle/>
                    <a:p>
                      <a:r>
                        <a:rPr lang="en-US" sz="3200" dirty="0" smtClean="0"/>
                        <a:t>+20b</a:t>
                      </a:r>
                      <a:endParaRPr lang="en-US" sz="3200" dirty="0"/>
                    </a:p>
                  </a:txBody>
                  <a:tcPr/>
                </a:tc>
                <a:tc>
                  <a:txBody>
                    <a:bodyPr/>
                    <a:lstStyle/>
                    <a:p>
                      <a:r>
                        <a:rPr lang="en-US" sz="3200" dirty="0" smtClean="0"/>
                        <a:t>surplus</a:t>
                      </a:r>
                      <a:endParaRPr lang="en-US" sz="3200" dirty="0"/>
                    </a:p>
                  </a:txBody>
                  <a:tcPr/>
                </a:tc>
              </a:tr>
              <a:tr h="1011171">
                <a:tc>
                  <a:txBody>
                    <a:bodyPr/>
                    <a:lstStyle/>
                    <a:p>
                      <a:r>
                        <a:rPr lang="en-US" sz="3200" dirty="0" smtClean="0"/>
                        <a:t>100b</a:t>
                      </a:r>
                      <a:endParaRPr lang="en-US" sz="3200" dirty="0"/>
                    </a:p>
                  </a:txBody>
                  <a:tcPr/>
                </a:tc>
                <a:tc>
                  <a:txBody>
                    <a:bodyPr/>
                    <a:lstStyle/>
                    <a:p>
                      <a:r>
                        <a:rPr lang="en-US" sz="3200" dirty="0" smtClean="0"/>
                        <a:t>120b</a:t>
                      </a:r>
                      <a:endParaRPr lang="en-US" sz="3200" dirty="0"/>
                    </a:p>
                  </a:txBody>
                  <a:tcPr/>
                </a:tc>
                <a:tc>
                  <a:txBody>
                    <a:bodyPr/>
                    <a:lstStyle/>
                    <a:p>
                      <a:r>
                        <a:rPr lang="en-US" sz="3200" dirty="0" smtClean="0"/>
                        <a:t>-20b</a:t>
                      </a:r>
                      <a:endParaRPr lang="en-US" sz="3200" dirty="0"/>
                    </a:p>
                  </a:txBody>
                  <a:tcPr/>
                </a:tc>
                <a:tc>
                  <a:txBody>
                    <a:bodyPr/>
                    <a:lstStyle/>
                    <a:p>
                      <a:r>
                        <a:rPr lang="en-US" sz="3200" dirty="0" smtClean="0"/>
                        <a:t>deficit</a:t>
                      </a:r>
                      <a:endParaRPr lang="en-US" sz="3200" dirty="0"/>
                    </a:p>
                  </a:txBody>
                  <a:tcPr/>
                </a:tc>
              </a:tr>
              <a:tr h="1011171">
                <a:tc>
                  <a:txBody>
                    <a:bodyPr/>
                    <a:lstStyle/>
                    <a:p>
                      <a:r>
                        <a:rPr lang="en-US" sz="3200" dirty="0" smtClean="0"/>
                        <a:t>100b</a:t>
                      </a:r>
                      <a:endParaRPr lang="en-US" sz="3200" dirty="0"/>
                    </a:p>
                  </a:txBody>
                  <a:tcPr/>
                </a:tc>
                <a:tc>
                  <a:txBody>
                    <a:bodyPr/>
                    <a:lstStyle/>
                    <a:p>
                      <a:r>
                        <a:rPr lang="en-US" sz="3200" dirty="0" smtClean="0"/>
                        <a:t>100b</a:t>
                      </a:r>
                      <a:endParaRPr lang="en-US" sz="3200" dirty="0"/>
                    </a:p>
                  </a:txBody>
                  <a:tcPr/>
                </a:tc>
                <a:tc>
                  <a:txBody>
                    <a:bodyPr/>
                    <a:lstStyle/>
                    <a:p>
                      <a:r>
                        <a:rPr lang="en-US" sz="3200" dirty="0" smtClean="0"/>
                        <a:t>0</a:t>
                      </a:r>
                      <a:endParaRPr lang="en-US" sz="3200" dirty="0"/>
                    </a:p>
                  </a:txBody>
                  <a:tcPr/>
                </a:tc>
                <a:tc>
                  <a:txBody>
                    <a:bodyPr/>
                    <a:lstStyle/>
                    <a:p>
                      <a:r>
                        <a:rPr lang="en-US" sz="3200" dirty="0" smtClean="0"/>
                        <a:t>balanced</a:t>
                      </a:r>
                      <a:endParaRPr lang="en-US" sz="3200" dirty="0"/>
                    </a:p>
                  </a:txBody>
                  <a:tcPr/>
                </a:tc>
              </a:tr>
            </a:tbl>
          </a:graphicData>
        </a:graphic>
      </p:graphicFrame>
    </p:spTree>
    <p:extLst>
      <p:ext uri="{BB962C8B-B14F-4D97-AF65-F5344CB8AC3E}">
        <p14:creationId xmlns:p14="http://schemas.microsoft.com/office/powerpoint/2010/main" val="349471014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 sample questions</a:t>
            </a:r>
            <a:endParaRPr lang="en-US" dirty="0"/>
          </a:p>
        </p:txBody>
      </p:sp>
      <p:sp>
        <p:nvSpPr>
          <p:cNvPr id="3" name="Content Placeholder 2"/>
          <p:cNvSpPr>
            <a:spLocks noGrp="1"/>
          </p:cNvSpPr>
          <p:nvPr>
            <p:ph idx="1"/>
          </p:nvPr>
        </p:nvSpPr>
        <p:spPr>
          <a:xfrm>
            <a:off x="381000" y="1412875"/>
            <a:ext cx="8382000" cy="5466112"/>
          </a:xfrm>
        </p:spPr>
        <p:txBody>
          <a:bodyPr/>
          <a:lstStyle/>
          <a:p>
            <a:pPr marL="0" indent="0">
              <a:buNone/>
            </a:pPr>
            <a:r>
              <a:rPr lang="en-US" i="1" dirty="0" smtClean="0"/>
              <a:t>1. Significant decrease in real GDP over 3 quarters?</a:t>
            </a:r>
          </a:p>
          <a:p>
            <a:pPr marL="0" indent="0">
              <a:buNone/>
            </a:pPr>
            <a:r>
              <a:rPr lang="en-US" i="1" dirty="0"/>
              <a:t>	</a:t>
            </a:r>
            <a:r>
              <a:rPr lang="en-US" i="1" dirty="0" smtClean="0"/>
              <a:t>reduce reserve ratio (more money available to lend)</a:t>
            </a:r>
          </a:p>
          <a:p>
            <a:pPr marL="0" indent="0">
              <a:buNone/>
            </a:pPr>
            <a:endParaRPr lang="en-US" i="1" dirty="0"/>
          </a:p>
          <a:p>
            <a:pPr marL="0" indent="0">
              <a:buNone/>
            </a:pPr>
            <a:r>
              <a:rPr lang="en-US" i="1" dirty="0" smtClean="0"/>
              <a:t>2. Increase in unemployment rate for past 6 months?</a:t>
            </a:r>
          </a:p>
          <a:p>
            <a:pPr marL="0" indent="0">
              <a:buNone/>
            </a:pPr>
            <a:r>
              <a:rPr lang="en-US" i="1" dirty="0"/>
              <a:t>	</a:t>
            </a:r>
            <a:r>
              <a:rPr lang="en-US" i="1" dirty="0" smtClean="0"/>
              <a:t>purchase U.S. T-bills by Federal Reserve (increases money supply)</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1984068267"/>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nextCondLst>
                <p:cond evt="onClick" delay="0">
                  <p:tgtEl>
                    <p:spTgt spid="3"/>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5503045"/>
          </a:xfrm>
        </p:spPr>
        <p:txBody>
          <a:bodyPr/>
          <a:lstStyle/>
          <a:p>
            <a:r>
              <a:rPr lang="en-US" i="1" dirty="0" smtClean="0"/>
              <a:t>3. Monthly increases in price index for past 4 months?</a:t>
            </a:r>
          </a:p>
          <a:p>
            <a:pPr lvl="1"/>
            <a:r>
              <a:rPr lang="en-US" i="1" dirty="0" smtClean="0"/>
              <a:t>Sales of U.S. T-bills by the Federal Reserve (reduces money supply to reduce inflation)</a:t>
            </a:r>
          </a:p>
          <a:p>
            <a:pPr lvl="1"/>
            <a:endParaRPr lang="en-US" i="1" dirty="0"/>
          </a:p>
          <a:p>
            <a:r>
              <a:rPr lang="en-US" i="1" dirty="0" smtClean="0"/>
              <a:t>4. Severe depression?</a:t>
            </a:r>
          </a:p>
          <a:p>
            <a:pPr lvl="1"/>
            <a:r>
              <a:rPr lang="en-US" i="1" dirty="0" smtClean="0"/>
              <a:t>Decrease discount rate (encourage banks to borrow from Fed and increase investment)</a:t>
            </a:r>
          </a:p>
          <a:p>
            <a:pPr marL="517525" lvl="1" indent="0">
              <a:buNone/>
            </a:pPr>
            <a:endParaRPr lang="en-US" i="1" dirty="0"/>
          </a:p>
          <a:p>
            <a:r>
              <a:rPr lang="en-US" i="1" dirty="0" smtClean="0"/>
              <a:t>Significant increases in CPI over past 6 months?</a:t>
            </a:r>
          </a:p>
          <a:p>
            <a:pPr lvl="1"/>
            <a:r>
              <a:rPr lang="en-US" i="1" dirty="0" smtClean="0"/>
              <a:t>Increase Fed Funds rate by selling T-bills (slow money supply)</a:t>
            </a:r>
            <a:endParaRPr lang="en-US" i="1" dirty="0"/>
          </a:p>
        </p:txBody>
      </p:sp>
    </p:spTree>
    <p:extLst>
      <p:ext uri="{BB962C8B-B14F-4D97-AF65-F5344CB8AC3E}">
        <p14:creationId xmlns:p14="http://schemas.microsoft.com/office/powerpoint/2010/main" val="211620397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664797"/>
          </a:xfrm>
        </p:spPr>
        <p:txBody>
          <a:bodyPr/>
          <a:lstStyle/>
          <a:p>
            <a:r>
              <a:rPr lang="en-US" dirty="0" smtClean="0"/>
              <a:t>Keynes in review</a:t>
            </a:r>
            <a:endParaRPr lang="en-US" dirty="0"/>
          </a:p>
        </p:txBody>
      </p:sp>
      <p:sp>
        <p:nvSpPr>
          <p:cNvPr id="3" name="Text Placeholder 2"/>
          <p:cNvSpPr>
            <a:spLocks noGrp="1"/>
          </p:cNvSpPr>
          <p:nvPr>
            <p:ph type="body" sz="quarter" idx="10"/>
          </p:nvPr>
        </p:nvSpPr>
        <p:spPr>
          <a:xfrm>
            <a:off x="0" y="2209800"/>
            <a:ext cx="9001259" cy="4495800"/>
          </a:xfrm>
        </p:spPr>
        <p:txBody>
          <a:bodyPr/>
          <a:lstStyle/>
          <a:p>
            <a:r>
              <a:rPr lang="en-US" dirty="0" smtClean="0"/>
              <a:t>Changes in the money supply only affect AD by changing interest rates</a:t>
            </a:r>
          </a:p>
          <a:p>
            <a:pPr lvl="1"/>
            <a:r>
              <a:rPr lang="en-US" dirty="0" smtClean="0"/>
              <a:t>Changes in the rate can change planned real investment</a:t>
            </a:r>
          </a:p>
          <a:p>
            <a:pPr lvl="1"/>
            <a:r>
              <a:rPr lang="en-US" dirty="0" smtClean="0"/>
              <a:t>Leads to shifts in investment curve</a:t>
            </a:r>
          </a:p>
          <a:p>
            <a:pPr lvl="2"/>
            <a:r>
              <a:rPr lang="en-US" dirty="0" smtClean="0"/>
              <a:t>Up or down depending on change</a:t>
            </a:r>
          </a:p>
          <a:p>
            <a:pPr lvl="2"/>
            <a:r>
              <a:rPr lang="en-US" dirty="0" smtClean="0"/>
              <a:t>So AD goes up or down</a:t>
            </a:r>
            <a:endParaRPr lang="en-US" dirty="0"/>
          </a:p>
          <a:p>
            <a:pPr lvl="1"/>
            <a:r>
              <a:rPr lang="en-US" dirty="0" smtClean="0"/>
              <a:t>Money supply increases = rate decreases = planned real investment increases = real GDP increases</a:t>
            </a:r>
          </a:p>
          <a:p>
            <a:pPr lvl="1"/>
            <a:r>
              <a:rPr lang="en-US" dirty="0" smtClean="0"/>
              <a:t>Money supply decreases = rate increases = real planned investment goes down = real GDP decreases</a:t>
            </a:r>
          </a:p>
        </p:txBody>
      </p:sp>
      <p:pic>
        <p:nvPicPr>
          <p:cNvPr id="5" name="Picture 4"/>
          <p:cNvPicPr>
            <a:picLocks noChangeAspect="1"/>
          </p:cNvPicPr>
          <p:nvPr/>
        </p:nvPicPr>
        <p:blipFill rotWithShape="1">
          <a:blip r:embed="rId2"/>
          <a:srcRect/>
          <a:stretch/>
        </p:blipFill>
        <p:spPr>
          <a:xfrm>
            <a:off x="4800600" y="234481"/>
            <a:ext cx="3400425" cy="1886615"/>
          </a:xfrm>
          <a:prstGeom prst="rect">
            <a:avLst/>
          </a:prstGeom>
        </p:spPr>
      </p:pic>
    </p:spTree>
    <p:extLst>
      <p:ext uri="{BB962C8B-B14F-4D97-AF65-F5344CB8AC3E}">
        <p14:creationId xmlns:p14="http://schemas.microsoft.com/office/powerpoint/2010/main" val="53043869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 monetary policy ineffective</a:t>
            </a:r>
            <a:endParaRPr lang="en-US" dirty="0"/>
          </a:p>
        </p:txBody>
      </p:sp>
      <p:sp>
        <p:nvSpPr>
          <p:cNvPr id="3" name="Text Placeholder 2"/>
          <p:cNvSpPr>
            <a:spLocks noGrp="1"/>
          </p:cNvSpPr>
          <p:nvPr>
            <p:ph type="body" sz="quarter" idx="10"/>
          </p:nvPr>
        </p:nvSpPr>
        <p:spPr>
          <a:xfrm>
            <a:off x="381000" y="1411552"/>
            <a:ext cx="8382000" cy="2554545"/>
          </a:xfrm>
        </p:spPr>
        <p:txBody>
          <a:bodyPr/>
          <a:lstStyle/>
          <a:p>
            <a:r>
              <a:rPr lang="en-US" dirty="0" smtClean="0"/>
              <a:t>Recessions</a:t>
            </a:r>
          </a:p>
          <a:p>
            <a:pPr lvl="1"/>
            <a:r>
              <a:rPr lang="en-US" dirty="0" smtClean="0"/>
              <a:t>People hold extra cash on hand incase of unemployment or drop in income</a:t>
            </a:r>
          </a:p>
          <a:p>
            <a:pPr lvl="1"/>
            <a:r>
              <a:rPr lang="en-US" dirty="0" smtClean="0"/>
              <a:t>Because they want liquidity, rates don’t change a lot so there is not a significant change in investment </a:t>
            </a:r>
            <a:endParaRPr lang="en-US" dirty="0"/>
          </a:p>
        </p:txBody>
      </p:sp>
    </p:spTree>
    <p:extLst>
      <p:ext uri="{BB962C8B-B14F-4D97-AF65-F5344CB8AC3E}">
        <p14:creationId xmlns:p14="http://schemas.microsoft.com/office/powerpoint/2010/main" val="233441914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303"/>
            <a:ext cx="8382000" cy="1160097"/>
          </a:xfrm>
        </p:spPr>
        <p:txBody>
          <a:bodyPr/>
          <a:lstStyle/>
          <a:p>
            <a:r>
              <a:rPr lang="en-US" dirty="0" smtClean="0"/>
              <a:t>Demand for money: why do we want cash?</a:t>
            </a:r>
            <a:endParaRPr lang="en-US" dirty="0"/>
          </a:p>
        </p:txBody>
      </p:sp>
      <p:sp>
        <p:nvSpPr>
          <p:cNvPr id="3" name="Text Placeholder 2"/>
          <p:cNvSpPr>
            <a:spLocks noGrp="1"/>
          </p:cNvSpPr>
          <p:nvPr>
            <p:ph type="body" sz="quarter" idx="10"/>
          </p:nvPr>
        </p:nvSpPr>
        <p:spPr>
          <a:xfrm>
            <a:off x="304800" y="1488960"/>
            <a:ext cx="8382000" cy="1863840"/>
          </a:xfrm>
        </p:spPr>
        <p:txBody>
          <a:bodyPr/>
          <a:lstStyle/>
          <a:p>
            <a:r>
              <a:rPr lang="en-US" dirty="0" smtClean="0"/>
              <a:t>Need it to exchange for goods and services</a:t>
            </a:r>
          </a:p>
          <a:p>
            <a:pPr lvl="1"/>
            <a:r>
              <a:rPr lang="en-US" dirty="0" smtClean="0"/>
              <a:t>Transaction Demand</a:t>
            </a:r>
          </a:p>
          <a:p>
            <a:pPr lvl="2"/>
            <a:r>
              <a:rPr lang="en-US" dirty="0" smtClean="0"/>
              <a:t>Holding money as a medium of exchange </a:t>
            </a:r>
          </a:p>
          <a:p>
            <a:pPr lvl="2"/>
            <a:r>
              <a:rPr lang="en-US" dirty="0" smtClean="0"/>
              <a:t>The amount varies with the nominal national income</a:t>
            </a:r>
          </a:p>
          <a:p>
            <a:pPr lvl="1"/>
            <a:endParaRPr lang="en-US" dirty="0"/>
          </a:p>
        </p:txBody>
      </p:sp>
      <p:pic>
        <p:nvPicPr>
          <p:cNvPr id="1026" name="Picture 2" descr="http://c0389161.cdn.cloudfiles.rackspacecloud.com/dyn/str_strip/305981.full.gif"/>
          <p:cNvPicPr>
            <a:picLocks noChangeAspect="1" noChangeArrowheads="1"/>
          </p:cNvPicPr>
          <p:nvPr/>
        </p:nvPicPr>
        <p:blipFill rotWithShape="1">
          <a:blip r:embed="rId2">
            <a:extLst>
              <a:ext uri="{28A0092B-C50C-407E-A947-70E740481C1C}">
                <a14:useLocalDpi xmlns:a14="http://schemas.microsoft.com/office/drawing/2010/main" val="0"/>
              </a:ext>
            </a:extLst>
          </a:blip>
          <a:srcRect l="803" t="2484" r="3581" b="3117"/>
          <a:stretch/>
        </p:blipFill>
        <p:spPr bwMode="auto">
          <a:xfrm>
            <a:off x="11806" y="3810000"/>
            <a:ext cx="90678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71882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198851"/>
            <a:ext cx="7848600" cy="6684907"/>
          </a:xfrm>
        </p:spPr>
        <p:txBody>
          <a:bodyPr/>
          <a:lstStyle/>
          <a:p>
            <a:pPr lvl="1"/>
            <a:r>
              <a:rPr lang="en-US" dirty="0"/>
              <a:t>Precautionary Demand</a:t>
            </a:r>
          </a:p>
          <a:p>
            <a:pPr lvl="2"/>
            <a:r>
              <a:rPr lang="en-US" dirty="0"/>
              <a:t>Holding for unplanned expenses or potential job loss</a:t>
            </a:r>
          </a:p>
          <a:p>
            <a:pPr lvl="2"/>
            <a:r>
              <a:rPr lang="en-US" dirty="0"/>
              <a:t>No interest, but safe (easy access</a:t>
            </a:r>
            <a:r>
              <a:rPr lang="en-US" dirty="0" smtClean="0"/>
              <a:t>)</a:t>
            </a:r>
          </a:p>
          <a:p>
            <a:pPr lvl="2"/>
            <a:endParaRPr lang="en-US" dirty="0"/>
          </a:p>
          <a:p>
            <a:pPr marL="914400" lvl="2" indent="0">
              <a:buNone/>
            </a:pPr>
            <a:endParaRPr lang="en-US" dirty="0" smtClean="0"/>
          </a:p>
          <a:p>
            <a:pPr marL="914400" lvl="2" indent="0">
              <a:buNone/>
            </a:pPr>
            <a:endParaRPr lang="en-US" dirty="0" smtClean="0"/>
          </a:p>
          <a:p>
            <a:pPr marL="914400" lvl="2" indent="0">
              <a:buNone/>
            </a:pPr>
            <a:endParaRPr lang="en-US" dirty="0"/>
          </a:p>
          <a:p>
            <a:pPr marL="914400" lvl="2" indent="0">
              <a:buNone/>
            </a:pPr>
            <a:endParaRPr lang="en-US" dirty="0" smtClean="0"/>
          </a:p>
          <a:p>
            <a:pPr marL="914400" lvl="2" indent="0">
              <a:buNone/>
            </a:pPr>
            <a:endParaRPr lang="en-US" dirty="0"/>
          </a:p>
          <a:p>
            <a:pPr marL="914400" lvl="2" indent="0">
              <a:buNone/>
            </a:pPr>
            <a:endParaRPr lang="en-US" dirty="0" smtClean="0"/>
          </a:p>
          <a:p>
            <a:pPr marL="914400" lvl="2" indent="0">
              <a:buNone/>
            </a:pPr>
            <a:endParaRPr lang="en-US" dirty="0"/>
          </a:p>
          <a:p>
            <a:pPr marL="914400" lvl="2" indent="0">
              <a:buNone/>
            </a:pPr>
            <a:endParaRPr lang="en-US" dirty="0"/>
          </a:p>
          <a:p>
            <a:pPr lvl="1"/>
            <a:r>
              <a:rPr lang="en-US" dirty="0"/>
              <a:t>Asset Demand</a:t>
            </a:r>
          </a:p>
          <a:p>
            <a:pPr lvl="2"/>
            <a:r>
              <a:rPr lang="en-US" dirty="0"/>
              <a:t>Holding as “store of value” instead of other assets</a:t>
            </a:r>
          </a:p>
          <a:p>
            <a:pPr lvl="2"/>
            <a:r>
              <a:rPr lang="en-US" dirty="0"/>
              <a:t>Like precautionary demand – easy access/liquid</a:t>
            </a:r>
          </a:p>
          <a:p>
            <a:endParaRPr lang="en-US" dirty="0"/>
          </a:p>
        </p:txBody>
      </p:sp>
      <p:pic>
        <p:nvPicPr>
          <p:cNvPr id="4" name="Picture 3"/>
          <p:cNvPicPr>
            <a:picLocks noChangeAspect="1"/>
          </p:cNvPicPr>
          <p:nvPr/>
        </p:nvPicPr>
        <p:blipFill rotWithShape="1">
          <a:blip r:embed="rId2"/>
          <a:srcRect l="6812" t="25292" r="7406" b="4190"/>
          <a:stretch/>
        </p:blipFill>
        <p:spPr>
          <a:xfrm>
            <a:off x="3485708" y="1600200"/>
            <a:ext cx="5404884" cy="3810000"/>
          </a:xfrm>
          <a:prstGeom prst="rect">
            <a:avLst/>
          </a:prstGeom>
        </p:spPr>
      </p:pic>
    </p:spTree>
    <p:extLst>
      <p:ext uri="{BB962C8B-B14F-4D97-AF65-F5344CB8AC3E}">
        <p14:creationId xmlns:p14="http://schemas.microsoft.com/office/powerpoint/2010/main" val="22913055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676400" y="1066800"/>
            <a:ext cx="0" cy="388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49530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1905000"/>
            <a:ext cx="3962400" cy="259080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14301" y="381000"/>
            <a:ext cx="1828800" cy="2246769"/>
          </a:xfrm>
          <a:prstGeom prst="rect">
            <a:avLst/>
          </a:prstGeom>
          <a:noFill/>
        </p:spPr>
        <p:txBody>
          <a:bodyPr wrap="square" rtlCol="0">
            <a:spAutoFit/>
          </a:bodyPr>
          <a:lstStyle/>
          <a:p>
            <a:r>
              <a:rPr lang="en-US" sz="2800" dirty="0" smtClean="0"/>
              <a:t>Cost of holding (interest rate given up)</a:t>
            </a:r>
            <a:endParaRPr lang="en-US" sz="2800" dirty="0"/>
          </a:p>
        </p:txBody>
      </p:sp>
      <p:sp>
        <p:nvSpPr>
          <p:cNvPr id="11" name="TextBox 10"/>
          <p:cNvSpPr txBox="1"/>
          <p:nvPr/>
        </p:nvSpPr>
        <p:spPr>
          <a:xfrm>
            <a:off x="4038600" y="5334000"/>
            <a:ext cx="2514600" cy="954107"/>
          </a:xfrm>
          <a:prstGeom prst="rect">
            <a:avLst/>
          </a:prstGeom>
          <a:noFill/>
        </p:spPr>
        <p:txBody>
          <a:bodyPr wrap="square" rtlCol="0">
            <a:spAutoFit/>
          </a:bodyPr>
          <a:lstStyle/>
          <a:p>
            <a:r>
              <a:rPr lang="en-US" sz="2800" dirty="0" smtClean="0"/>
              <a:t>Demand for cash</a:t>
            </a:r>
            <a:endParaRPr lang="en-US" sz="2800" dirty="0"/>
          </a:p>
        </p:txBody>
      </p:sp>
      <p:sp>
        <p:nvSpPr>
          <p:cNvPr id="12" name="TextBox 11"/>
          <p:cNvSpPr txBox="1"/>
          <p:nvPr/>
        </p:nvSpPr>
        <p:spPr>
          <a:xfrm>
            <a:off x="3657600" y="613370"/>
            <a:ext cx="5181600" cy="2062103"/>
          </a:xfrm>
          <a:prstGeom prst="rect">
            <a:avLst/>
          </a:prstGeom>
          <a:noFill/>
        </p:spPr>
        <p:txBody>
          <a:bodyPr wrap="square" rtlCol="0">
            <a:spAutoFit/>
          </a:bodyPr>
          <a:lstStyle/>
          <a:p>
            <a:r>
              <a:rPr lang="en-US" sz="3200" dirty="0" smtClean="0"/>
              <a:t>People demand less cash if the interest rate is high: low rate, more demand; high rate, less demand</a:t>
            </a:r>
            <a:endParaRPr lang="en-US" sz="3200" dirty="0"/>
          </a:p>
        </p:txBody>
      </p:sp>
    </p:spTree>
    <p:extLst>
      <p:ext uri="{BB962C8B-B14F-4D97-AF65-F5344CB8AC3E}">
        <p14:creationId xmlns:p14="http://schemas.microsoft.com/office/powerpoint/2010/main" val="961359569"/>
      </p:ext>
    </p:extLst>
  </p:cSld>
  <p:clrMapOvr>
    <a:masterClrMapping/>
  </p:clrMapOvr>
  <p:transition>
    <p:fade/>
  </p:transition>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720</TotalTime>
  <Words>2364</Words>
  <Application>Microsoft Office PowerPoint</Application>
  <PresentationFormat>On-screen Show (4:3)</PresentationFormat>
  <Paragraphs>305</Paragraphs>
  <Slides>45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45</vt:i4>
      </vt:variant>
    </vt:vector>
  </HeadingPairs>
  <TitlesOfParts>
    <vt:vector size="52" baseType="lpstr">
      <vt:lpstr>Arial</vt:lpstr>
      <vt:lpstr>Calibri</vt:lpstr>
      <vt:lpstr>Courier New</vt:lpstr>
      <vt:lpstr>Segoe</vt:lpstr>
      <vt:lpstr>Wingdings</vt:lpstr>
      <vt:lpstr>1_Green_Swirls_Template_Segoe_TP10286742</vt:lpstr>
      <vt:lpstr>White with Courier font for code slides</vt:lpstr>
      <vt:lpstr>Monetary Policy: Money vs. Rate</vt:lpstr>
      <vt:lpstr>Classical School and money</vt:lpstr>
      <vt:lpstr>Mr. Monetary Policy: Milton Friedman</vt:lpstr>
      <vt:lpstr>Mr. Money continued</vt:lpstr>
      <vt:lpstr>Keynes in review</vt:lpstr>
      <vt:lpstr>Keynes: monetary policy ineffective</vt:lpstr>
      <vt:lpstr>Demand for money: why do we want cash?</vt:lpstr>
      <vt:lpstr>PowerPoint Presentation</vt:lpstr>
      <vt:lpstr>PowerPoint Presentation</vt:lpstr>
      <vt:lpstr>How does the Federal Reserve influence rates?</vt:lpstr>
      <vt:lpstr>PowerPoint Presentation</vt:lpstr>
      <vt:lpstr>PowerPoint Presentation</vt:lpstr>
      <vt:lpstr>Existing Bonds</vt:lpstr>
      <vt:lpstr>Example of relationship between Existing Bonds &amp;Current Rate</vt:lpstr>
      <vt:lpstr>PowerPoint Presentation</vt:lpstr>
      <vt:lpstr>PowerPoint Presentation</vt:lpstr>
      <vt:lpstr>Fed’s impact on bonds</vt:lpstr>
      <vt:lpstr>PowerPoint Presentation</vt:lpstr>
      <vt:lpstr>PowerPoint Presentation</vt:lpstr>
      <vt:lpstr>Increase in money supply</vt:lpstr>
      <vt:lpstr>Monetary policies and their goals</vt:lpstr>
      <vt:lpstr>Monetary policy in a global economy</vt:lpstr>
      <vt:lpstr>MP in global economy continued</vt:lpstr>
      <vt:lpstr>Wrinkle in this: the Fed is no loner 100% in control of the amount of money in the market…</vt:lpstr>
      <vt:lpstr>Equation of Exchange formula</vt:lpstr>
      <vt:lpstr>Accounting Identity</vt:lpstr>
      <vt:lpstr>Quantity Theory of Money and Prices</vt:lpstr>
      <vt:lpstr>Transmission mechanism</vt:lpstr>
      <vt:lpstr>Transmission Mechanism continued</vt:lpstr>
      <vt:lpstr>PowerPoint Presentation</vt:lpstr>
      <vt:lpstr>PowerPoint Presentation</vt:lpstr>
      <vt:lpstr>Federal Reserve Target</vt:lpstr>
      <vt:lpstr>Announcements from Fed</vt:lpstr>
      <vt:lpstr>Different “rates”</vt:lpstr>
      <vt:lpstr>PowerPoint Presentation</vt:lpstr>
      <vt:lpstr>PowerPoint Presentation</vt:lpstr>
      <vt:lpstr>PowerPoint Presentation</vt:lpstr>
      <vt:lpstr>Do not confuse rates…</vt:lpstr>
      <vt:lpstr>Neutral (Target) Fed Funds Rate and the Taylor Rule </vt:lpstr>
      <vt:lpstr>The Taylor Rule</vt:lpstr>
      <vt:lpstr>Sample Scenario</vt:lpstr>
      <vt:lpstr>Unemployment/Deflationary Monetary policy scenario continued</vt:lpstr>
      <vt:lpstr>Review: budgets</vt:lpstr>
      <vt:lpstr>Monetary Policy sample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 Money vs. Rate</dc:title>
  <dc:creator>Erin Ennis</dc:creator>
  <cp:keywords/>
  <cp:lastModifiedBy>Erin Ennis</cp:lastModifiedBy>
  <cp:revision>52</cp:revision>
  <dcterms:created xsi:type="dcterms:W3CDTF">2015-01-07T17:14:34Z</dcterms:created>
  <dcterms:modified xsi:type="dcterms:W3CDTF">2015-01-12T19:12:52Z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