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89" r:id="rId4"/>
    <p:sldId id="287" r:id="rId5"/>
    <p:sldId id="258" r:id="rId6"/>
    <p:sldId id="274" r:id="rId7"/>
    <p:sldId id="282" r:id="rId8"/>
    <p:sldId id="259" r:id="rId9"/>
    <p:sldId id="262" r:id="rId10"/>
    <p:sldId id="293" r:id="rId11"/>
    <p:sldId id="260" r:id="rId12"/>
    <p:sldId id="261" r:id="rId13"/>
    <p:sldId id="29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4" r:id="rId22"/>
    <p:sldId id="270" r:id="rId23"/>
    <p:sldId id="271" r:id="rId24"/>
    <p:sldId id="283" r:id="rId25"/>
    <p:sldId id="290" r:id="rId26"/>
    <p:sldId id="291" r:id="rId27"/>
    <p:sldId id="272" r:id="rId28"/>
    <p:sldId id="273" r:id="rId29"/>
    <p:sldId id="285" r:id="rId30"/>
    <p:sldId id="286" r:id="rId31"/>
    <p:sldId id="288" r:id="rId32"/>
    <p:sldId id="275" r:id="rId33"/>
    <p:sldId id="276" r:id="rId34"/>
    <p:sldId id="277" r:id="rId35"/>
    <p:sldId id="278" r:id="rId36"/>
    <p:sldId id="279" r:id="rId37"/>
    <p:sldId id="280" r:id="rId38"/>
    <p:sldId id="28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6FEC1-926D-4191-B220-52E3EB7FB78F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EFA74-017E-4E85-A100-C4A921BC4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3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Inflation Part 2 and Unemployment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844" b="12756"/>
          <a:stretch/>
        </p:blipFill>
        <p:spPr>
          <a:xfrm>
            <a:off x="3707716" y="4418372"/>
            <a:ext cx="5116740" cy="21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4" t="6892" r="2154" b="53620"/>
          <a:stretch/>
        </p:blipFill>
        <p:spPr>
          <a:xfrm>
            <a:off x="167425" y="128789"/>
            <a:ext cx="7547020" cy="3773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36" t="56362" r="2235" b="3765"/>
          <a:stretch/>
        </p:blipFill>
        <p:spPr>
          <a:xfrm>
            <a:off x="5344732" y="3251916"/>
            <a:ext cx="6722772" cy="347729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97" t="7724" r="3461" b="53866"/>
          <a:stretch/>
        </p:blipFill>
        <p:spPr>
          <a:xfrm>
            <a:off x="141667" y="180304"/>
            <a:ext cx="7469747" cy="367048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735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Unanticipated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Incomes rise faster than inflation</a:t>
            </a:r>
          </a:p>
          <a:p>
            <a:r>
              <a:rPr lang="en-US" sz="3600" dirty="0" smtClean="0"/>
              <a:t>Debtors (pay their debt in reduced value dollars)</a:t>
            </a:r>
          </a:p>
          <a:p>
            <a:r>
              <a:rPr lang="en-US" sz="3600" dirty="0" smtClean="0"/>
              <a:t>Hard assets</a:t>
            </a:r>
          </a:p>
          <a:p>
            <a:r>
              <a:rPr lang="en-US" sz="3600" dirty="0" smtClean="0"/>
              <a:t>Exporters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Unanticipated Losers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2017486"/>
            <a:ext cx="11901714" cy="47316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Fixed incomes</a:t>
            </a:r>
          </a:p>
          <a:p>
            <a:r>
              <a:rPr lang="en-US" sz="2800" dirty="0" smtClean="0"/>
              <a:t>Creditors – loan payments are worth less because of devalued $</a:t>
            </a:r>
          </a:p>
          <a:p>
            <a:r>
              <a:rPr lang="en-US" sz="2800" dirty="0" smtClean="0"/>
              <a:t>Importers</a:t>
            </a:r>
          </a:p>
          <a:p>
            <a:r>
              <a:rPr lang="en-US" sz="2800" dirty="0" smtClean="0"/>
              <a:t>Consumers spend time shopping</a:t>
            </a:r>
          </a:p>
          <a:p>
            <a:r>
              <a:rPr lang="en-US" sz="2800" dirty="0" smtClean="0"/>
              <a:t>Producers spend more time shopping for better prices on intermediate and raw materials (“shoe leather costs”)</a:t>
            </a:r>
          </a:p>
          <a:p>
            <a:r>
              <a:rPr lang="en-US" sz="2800" dirty="0" smtClean="0"/>
              <a:t>Producers have higher labor costs to deal with shopping/pricing</a:t>
            </a:r>
          </a:p>
          <a:p>
            <a:r>
              <a:rPr lang="en-US" sz="2800" dirty="0" smtClean="0"/>
              <a:t>Wealth Management becomes more time consuming because spend time shopping deposit rates and keeping less cash on hand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97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680" y="197514"/>
            <a:ext cx="8303307" cy="6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problems: calculate Real Interest Rate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15879"/>
              </p:ext>
            </p:extLst>
          </p:nvPr>
        </p:nvGraphicFramePr>
        <p:xfrm>
          <a:off x="681038" y="2336800"/>
          <a:ext cx="10716764" cy="42185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79191"/>
                <a:gridCol w="2679191"/>
                <a:gridCol w="2679191"/>
                <a:gridCol w="2679191"/>
              </a:tblGrid>
              <a:tr h="127161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End of Year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CPI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Nominal</a:t>
                      </a:r>
                      <a:r>
                        <a:rPr lang="en-US" sz="3200" baseline="0" dirty="0" smtClean="0"/>
                        <a:t> Interest Rate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Real Interest Rate</a:t>
                      </a:r>
                      <a:endParaRPr lang="en-US" sz="3200" dirty="0"/>
                    </a:p>
                  </a:txBody>
                  <a:tcPr/>
                </a:tc>
              </a:tr>
              <a:tr h="73673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73673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15%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73673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13%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73673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0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and Unemployment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046514"/>
            <a:ext cx="12032343" cy="4811486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Working Age Population</a:t>
            </a:r>
            <a:r>
              <a:rPr lang="en-US" sz="3000" dirty="0" smtClean="0"/>
              <a:t>: </a:t>
            </a:r>
          </a:p>
          <a:p>
            <a:pPr lvl="1"/>
            <a:r>
              <a:rPr lang="en-US" sz="3000" dirty="0" smtClean="0"/>
              <a:t>16 or older</a:t>
            </a:r>
          </a:p>
          <a:p>
            <a:pPr lvl="1"/>
            <a:r>
              <a:rPr lang="en-US" sz="3000" dirty="0" smtClean="0"/>
              <a:t>Not in military</a:t>
            </a:r>
          </a:p>
          <a:p>
            <a:pPr lvl="1"/>
            <a:r>
              <a:rPr lang="en-US" sz="3000" dirty="0" smtClean="0"/>
              <a:t>Not </a:t>
            </a:r>
            <a:r>
              <a:rPr lang="en-US" sz="3000" dirty="0" smtClean="0"/>
              <a:t>institutionalized</a:t>
            </a:r>
          </a:p>
          <a:p>
            <a:pPr lvl="1"/>
            <a:r>
              <a:rPr lang="en-US" sz="3000" dirty="0" smtClean="0"/>
              <a:t>Disabled, </a:t>
            </a:r>
            <a:r>
              <a:rPr lang="en-US" sz="3000" smtClean="0"/>
              <a:t>NOT institutionalized</a:t>
            </a:r>
            <a:endParaRPr lang="en-US" sz="3000" dirty="0" smtClean="0"/>
          </a:p>
          <a:p>
            <a:pPr lvl="1"/>
            <a:endParaRPr lang="en-US" sz="3000" dirty="0"/>
          </a:p>
          <a:p>
            <a:r>
              <a:rPr lang="en-US" sz="3000" b="1" dirty="0" smtClean="0">
                <a:solidFill>
                  <a:srgbClr val="FFFF00"/>
                </a:solidFill>
              </a:rPr>
              <a:t>Labor Force </a:t>
            </a:r>
            <a:r>
              <a:rPr lang="en-US" sz="3000" dirty="0" smtClean="0"/>
              <a:t>= all who are employed and unemployed</a:t>
            </a:r>
          </a:p>
          <a:p>
            <a:endParaRPr lang="en-US" sz="3000" dirty="0"/>
          </a:p>
          <a:p>
            <a:r>
              <a:rPr lang="en-US" sz="3000" b="1" dirty="0" smtClean="0">
                <a:solidFill>
                  <a:srgbClr val="FFFF00"/>
                </a:solidFill>
              </a:rPr>
              <a:t>Labor Force Participation Rate</a:t>
            </a:r>
            <a:r>
              <a:rPr lang="en-US" sz="3000" dirty="0" smtClean="0"/>
              <a:t>: Labor Force/Working Age Pop X 100</a:t>
            </a:r>
          </a:p>
          <a:p>
            <a:endParaRPr lang="en-US" sz="3000" dirty="0"/>
          </a:p>
          <a:p>
            <a:r>
              <a:rPr lang="en-US" sz="3000" b="1" dirty="0" smtClean="0">
                <a:solidFill>
                  <a:srgbClr val="FFFF00"/>
                </a:solidFill>
              </a:rPr>
              <a:t>Employment-Population Ratio </a:t>
            </a:r>
            <a:r>
              <a:rPr lang="en-US" sz="3000" dirty="0" smtClean="0"/>
              <a:t>= Total Employed/Total Population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61029"/>
            <a:ext cx="12192000" cy="461554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Unemployment Rate </a:t>
            </a:r>
            <a:r>
              <a:rPr lang="en-US" dirty="0" smtClean="0"/>
              <a:t>= unemployed/labor force population X 100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Unemployed: </a:t>
            </a:r>
            <a:r>
              <a:rPr lang="en-US" dirty="0" smtClean="0"/>
              <a:t>will and able to work, but have </a:t>
            </a:r>
            <a:r>
              <a:rPr lang="en-US" b="1" dirty="0" smtClean="0">
                <a:solidFill>
                  <a:srgbClr val="FFFF00"/>
                </a:solidFill>
              </a:rPr>
              <a:t>not worked </a:t>
            </a:r>
            <a:r>
              <a:rPr lang="en-US" dirty="0" smtClean="0">
                <a:solidFill>
                  <a:srgbClr val="FFFF00"/>
                </a:solidFill>
              </a:rPr>
              <a:t>1 hour + in previous week  </a:t>
            </a:r>
          </a:p>
          <a:p>
            <a:pPr lvl="1"/>
            <a:r>
              <a:rPr lang="en-US" sz="2400" dirty="0" smtClean="0"/>
              <a:t>BLS conducts weekly survey of 60,000 people (representative of the makeup of the total population)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Have looked for work in the past 4 weeks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Temporary laid off, anticipating returning and no searching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Vacation, leave of absence = NOT unemployed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continued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Not in labor force: </a:t>
            </a:r>
            <a:r>
              <a:rPr lang="en-US" sz="3200" dirty="0" smtClean="0"/>
              <a:t>If have not worked for pay for 1 hour or more in the previous week and have not looked for week in the past 4 weeks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74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6" y="2336872"/>
            <a:ext cx="11771085" cy="42816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Frictional: </a:t>
            </a:r>
            <a:r>
              <a:rPr lang="en-US" dirty="0" smtClean="0"/>
              <a:t>firm/employee mismatch; new to labor force or between jobs</a:t>
            </a:r>
          </a:p>
          <a:p>
            <a:endParaRPr lang="en-US" dirty="0"/>
          </a:p>
          <a:p>
            <a:r>
              <a:rPr lang="en-US" sz="2800" b="1" dirty="0" smtClean="0">
                <a:solidFill>
                  <a:srgbClr val="FFFF00"/>
                </a:solidFill>
              </a:rPr>
              <a:t>Structural: </a:t>
            </a:r>
            <a:r>
              <a:rPr lang="en-US" dirty="0" smtClean="0"/>
              <a:t>Skills are mismatched for position; downsized or pushed out due to technological advances</a:t>
            </a:r>
          </a:p>
          <a:p>
            <a:endParaRPr lang="en-US" dirty="0"/>
          </a:p>
          <a:p>
            <a:r>
              <a:rPr lang="en-US" sz="2800" b="1" dirty="0" smtClean="0">
                <a:solidFill>
                  <a:srgbClr val="FFFF00"/>
                </a:solidFill>
              </a:rPr>
              <a:t>Cyclical: </a:t>
            </a:r>
            <a:r>
              <a:rPr lang="en-US" dirty="0" smtClean="0"/>
              <a:t>Downturns in the business cycle</a:t>
            </a:r>
          </a:p>
          <a:p>
            <a:endParaRPr lang="en-US" dirty="0"/>
          </a:p>
          <a:p>
            <a:r>
              <a:rPr lang="en-US" sz="3000" b="1" dirty="0" smtClean="0">
                <a:solidFill>
                  <a:srgbClr val="FFFF00"/>
                </a:solidFill>
              </a:rPr>
              <a:t>Seasonal: </a:t>
            </a:r>
            <a:r>
              <a:rPr lang="en-US" dirty="0" smtClean="0"/>
              <a:t>changes in employment due to the time of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not counted as “unemployed”?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336872"/>
            <a:ext cx="12003314" cy="438324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Discouraged: </a:t>
            </a:r>
            <a:r>
              <a:rPr lang="en-US" sz="3200" dirty="0" smtClean="0"/>
              <a:t>willing and able, but have given up out of frustration</a:t>
            </a:r>
          </a:p>
          <a:p>
            <a:pPr lvl="1"/>
            <a:r>
              <a:rPr lang="en-US" sz="3200" dirty="0" smtClean="0"/>
              <a:t>No effort in past 4 weeks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 smtClean="0">
                <a:solidFill>
                  <a:srgbClr val="FFFF00"/>
                </a:solidFill>
              </a:rPr>
              <a:t>Marginally attached: </a:t>
            </a:r>
            <a:r>
              <a:rPr lang="en-US" sz="3200" dirty="0" smtClean="0"/>
              <a:t>just gave up, no effort in past 4 weeks; discouraged workers fall under this category</a:t>
            </a:r>
          </a:p>
          <a:p>
            <a:pPr lvl="1"/>
            <a:r>
              <a:rPr lang="en-US" sz="3200" dirty="0" smtClean="0"/>
              <a:t>August 2011 – 2.6m considered “marginally attached”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19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68365" cy="129328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Inflation terms revisited: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2235200"/>
            <a:ext cx="11858170" cy="438331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Inflation</a:t>
            </a:r>
            <a:r>
              <a:rPr lang="en-US" sz="3600" dirty="0" smtClean="0"/>
              <a:t>: Dollar is losing value</a:t>
            </a:r>
          </a:p>
          <a:p>
            <a:r>
              <a:rPr lang="en-US" sz="3600" b="1" dirty="0" smtClean="0">
                <a:solidFill>
                  <a:srgbClr val="92D050"/>
                </a:solidFill>
              </a:rPr>
              <a:t>Deflation</a:t>
            </a:r>
            <a:r>
              <a:rPr lang="en-US" sz="3600" dirty="0" smtClean="0"/>
              <a:t>: Dollar is gaining value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Disinflation</a:t>
            </a:r>
            <a:r>
              <a:rPr lang="en-US" sz="3600" dirty="0" smtClean="0"/>
              <a:t>: Slowing of the rate the dollar is losing value</a:t>
            </a: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Hyperinflation</a:t>
            </a:r>
            <a:r>
              <a:rPr lang="en-US" sz="3600" dirty="0" smtClean="0"/>
              <a:t>: Inflation out of control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Stagflation</a:t>
            </a:r>
            <a:r>
              <a:rPr lang="en-US" sz="3600" dirty="0" smtClean="0"/>
              <a:t>: Stagnation + Inflation = sitting at high inflation and unemployment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60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problems with unemployment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7" y="2336873"/>
            <a:ext cx="11814628" cy="43251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Dishonest workers: </a:t>
            </a:r>
            <a:r>
              <a:rPr lang="en-US" sz="3200" dirty="0" smtClean="0"/>
              <a:t>claiming unemployed, but working for cash under the table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Involuntary part-time workers: </a:t>
            </a:r>
          </a:p>
          <a:p>
            <a:pPr lvl="1"/>
            <a:r>
              <a:rPr lang="en-US" sz="3200" dirty="0" smtClean="0"/>
              <a:t>work over 1 hour/week</a:t>
            </a:r>
          </a:p>
          <a:p>
            <a:pPr lvl="1"/>
            <a:r>
              <a:rPr lang="en-US" sz="3200" dirty="0" smtClean="0"/>
              <a:t>want fulltime employment</a:t>
            </a:r>
          </a:p>
          <a:p>
            <a:pPr lvl="1"/>
            <a:r>
              <a:rPr lang="en-US" sz="3200" dirty="0" smtClean="0"/>
              <a:t>Considered partially employed and partially unemployed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49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816"/>
          <a:stretch/>
        </p:blipFill>
        <p:spPr>
          <a:xfrm>
            <a:off x="1393373" y="159657"/>
            <a:ext cx="7416799" cy="6565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1371" y="6139543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Source: BLS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unemployment: Economic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6872"/>
            <a:ext cx="11553371" cy="42526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Economic:</a:t>
            </a:r>
          </a:p>
          <a:p>
            <a:pPr lvl="1"/>
            <a:r>
              <a:rPr lang="en-US" sz="2800" b="1" dirty="0" smtClean="0"/>
              <a:t>Opportunity cost</a:t>
            </a:r>
          </a:p>
          <a:p>
            <a:pPr lvl="2"/>
            <a:r>
              <a:rPr lang="en-US" sz="2800" dirty="0" smtClean="0"/>
              <a:t>Output goes down</a:t>
            </a:r>
          </a:p>
          <a:p>
            <a:pPr lvl="2"/>
            <a:r>
              <a:rPr lang="en-US" sz="2800" dirty="0" smtClean="0"/>
              <a:t>Costs go up</a:t>
            </a:r>
          </a:p>
          <a:p>
            <a:pPr lvl="2"/>
            <a:r>
              <a:rPr lang="en-US" sz="2800" dirty="0" smtClean="0"/>
              <a:t>Consumption goes down</a:t>
            </a:r>
          </a:p>
          <a:p>
            <a:pPr lvl="2"/>
            <a:endParaRPr lang="en-US" sz="2800" dirty="0"/>
          </a:p>
          <a:p>
            <a:pPr lvl="1"/>
            <a:r>
              <a:rPr lang="en-US" sz="2800" b="1" dirty="0" err="1" smtClean="0"/>
              <a:t>Okun’s</a:t>
            </a:r>
            <a:r>
              <a:rPr lang="en-US" sz="2800" b="1" dirty="0" smtClean="0"/>
              <a:t> Law</a:t>
            </a:r>
          </a:p>
          <a:p>
            <a:pPr lvl="2"/>
            <a:r>
              <a:rPr lang="en-US" sz="2800" dirty="0" smtClean="0"/>
              <a:t>For every 1% increase in unemployment = 2-3% decrease in output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75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Unemployment: beyond monetary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336872"/>
            <a:ext cx="12003314" cy="435421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Broader impact: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Psychological and physical impacts</a:t>
            </a:r>
          </a:p>
          <a:p>
            <a:pPr lvl="2"/>
            <a:r>
              <a:rPr lang="en-US" sz="2400" dirty="0" smtClean="0"/>
              <a:t>Higher rates of suicide</a:t>
            </a:r>
          </a:p>
          <a:p>
            <a:pPr lvl="2"/>
            <a:r>
              <a:rPr lang="en-US" sz="2400" dirty="0" smtClean="0"/>
              <a:t>Higher rates of crime</a:t>
            </a:r>
          </a:p>
          <a:p>
            <a:pPr lvl="2"/>
            <a:r>
              <a:rPr lang="en-US" sz="2400" dirty="0" smtClean="0"/>
              <a:t>Higher rates of substance abuse</a:t>
            </a:r>
          </a:p>
          <a:p>
            <a:pPr lvl="2"/>
            <a:r>
              <a:rPr lang="en-US" sz="2400" dirty="0" smtClean="0"/>
              <a:t>Higher rates of domestic violence</a:t>
            </a:r>
          </a:p>
          <a:p>
            <a:pPr lvl="2"/>
            <a:r>
              <a:rPr lang="en-US" sz="2400" dirty="0" smtClean="0"/>
              <a:t>Higher rates of depression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Discrimination</a:t>
            </a:r>
          </a:p>
          <a:p>
            <a:pPr lvl="2"/>
            <a:r>
              <a:rPr lang="en-US" sz="2400" dirty="0" smtClean="0"/>
              <a:t>Impacts minorities, youth, uneducated and women higher than white, educated (HS or higher) men.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37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disparity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081770"/>
              </p:ext>
            </p:extLst>
          </p:nvPr>
        </p:nvGraphicFramePr>
        <p:xfrm>
          <a:off x="680322" y="2336800"/>
          <a:ext cx="10626306" cy="4151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102"/>
                <a:gridCol w="3542102"/>
                <a:gridCol w="3542102"/>
              </a:tblGrid>
              <a:tr h="1021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2007 (full employment)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2011 (severe slump)</a:t>
                      </a:r>
                      <a:endParaRPr lang="en-US" dirty="0"/>
                    </a:p>
                  </a:txBody>
                  <a:tcPr/>
                </a:tc>
              </a:tr>
              <a:tr h="793164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9.1%</a:t>
                      </a:r>
                      <a:endParaRPr lang="en-US" dirty="0"/>
                    </a:p>
                  </a:txBody>
                  <a:tcPr/>
                </a:tc>
              </a:tr>
              <a:tr h="793164">
                <a:tc>
                  <a:txBody>
                    <a:bodyPr/>
                    <a:lstStyle/>
                    <a:p>
                      <a:r>
                        <a:rPr lang="en-US" dirty="0" smtClean="0"/>
                        <a:t>Whites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</a:t>
                      </a:r>
                      <a:endParaRPr lang="en-US" dirty="0"/>
                    </a:p>
                  </a:txBody>
                  <a:tcPr/>
                </a:tc>
              </a:tr>
              <a:tr h="750322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11.3</a:t>
                      </a:r>
                      <a:endParaRPr lang="en-US" dirty="0"/>
                    </a:p>
                  </a:txBody>
                  <a:tcPr/>
                </a:tc>
              </a:tr>
              <a:tr h="793164">
                <a:tc>
                  <a:txBody>
                    <a:bodyPr/>
                    <a:lstStyle/>
                    <a:p>
                      <a:r>
                        <a:rPr lang="en-US" dirty="0" smtClean="0"/>
                        <a:t>Blacks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3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problem: </a:t>
            </a:r>
            <a:r>
              <a:rPr lang="en-US" dirty="0" err="1" smtClean="0"/>
              <a:t>Freedonia</a:t>
            </a:r>
            <a:r>
              <a:rPr lang="en-US" dirty="0" smtClean="0"/>
              <a:t> uses the same method to calculate unemployment as the BLS. </a:t>
            </a:r>
            <a:r>
              <a:rPr lang="en-US" smtClean="0"/>
              <a:t>Compute </a:t>
            </a:r>
            <a:r>
              <a:rPr lang="en-US" dirty="0" smtClean="0"/>
              <a:t>their unemployment rate below.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2032000"/>
            <a:ext cx="11872686" cy="4673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518293"/>
              </p:ext>
            </p:extLst>
          </p:nvPr>
        </p:nvGraphicFramePr>
        <p:xfrm>
          <a:off x="159659" y="2032000"/>
          <a:ext cx="11872684" cy="467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5487"/>
                <a:gridCol w="4267197"/>
              </a:tblGrid>
              <a:tr h="450477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60,000</a:t>
                      </a:r>
                      <a:endParaRPr lang="en-US" dirty="0"/>
                    </a:p>
                  </a:txBody>
                  <a:tcPr/>
                </a:tc>
              </a:tr>
              <a:tr h="538949">
                <a:tc>
                  <a:txBody>
                    <a:bodyPr/>
                    <a:lstStyle/>
                    <a:p>
                      <a:r>
                        <a:rPr lang="en-US" dirty="0" smtClean="0"/>
                        <a:t>Under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9000</a:t>
                      </a:r>
                      <a:endParaRPr lang="en-US" dirty="0"/>
                    </a:p>
                  </a:txBody>
                  <a:tcPr/>
                </a:tc>
              </a:tr>
              <a:tr h="538949"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r>
                        <a:rPr lang="en-US" baseline="0" dirty="0" smtClean="0"/>
                        <a:t>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0477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In military</a:t>
                      </a:r>
                      <a:r>
                        <a:rPr lang="en-US" baseline="0" dirty="0" smtClean="0"/>
                        <a:t>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</a:tr>
              <a:tr h="53894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In hospitals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53894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In prison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538949">
                <a:tc>
                  <a:txBody>
                    <a:bodyPr/>
                    <a:lstStyle/>
                    <a:p>
                      <a:r>
                        <a:rPr lang="en-US" dirty="0" smtClean="0"/>
                        <a:t>Worked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n-US" baseline="0" dirty="0" err="1" smtClean="0"/>
                        <a:t>hr</a:t>
                      </a:r>
                      <a:r>
                        <a:rPr lang="en-US" baseline="0" dirty="0" smtClean="0"/>
                        <a:t> or more in previous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46,000</a:t>
                      </a:r>
                      <a:endParaRPr lang="en-US" dirty="0"/>
                    </a:p>
                  </a:txBody>
                  <a:tcPr/>
                </a:tc>
              </a:tr>
              <a:tr h="538949">
                <a:tc>
                  <a:txBody>
                    <a:bodyPr/>
                    <a:lstStyle/>
                    <a:p>
                      <a:r>
                        <a:rPr lang="en-US" dirty="0" smtClean="0"/>
                        <a:t>Searched for work in previous 4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2140</a:t>
                      </a:r>
                      <a:endParaRPr lang="en-US" dirty="0"/>
                    </a:p>
                  </a:txBody>
                  <a:tcPr/>
                </a:tc>
              </a:tr>
              <a:tr h="538949">
                <a:tc>
                  <a:txBody>
                    <a:bodyPr/>
                    <a:lstStyle/>
                    <a:p>
                      <a:r>
                        <a:rPr lang="en-US" dirty="0" smtClean="0"/>
                        <a:t>Did not</a:t>
                      </a:r>
                      <a:r>
                        <a:rPr lang="en-US" baseline="0" dirty="0" smtClean="0"/>
                        <a:t> work in previous week, but would like a job if offered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7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2336872"/>
            <a:ext cx="11774658" cy="4317145"/>
          </a:xfrm>
        </p:spPr>
        <p:txBody>
          <a:bodyPr/>
          <a:lstStyle/>
          <a:p>
            <a:r>
              <a:rPr lang="en-US" sz="2800" dirty="0" smtClean="0"/>
              <a:t>A. How large is </a:t>
            </a:r>
            <a:r>
              <a:rPr lang="en-US" sz="2800" dirty="0" err="1" smtClean="0"/>
              <a:t>Freedonia’s</a:t>
            </a:r>
            <a:r>
              <a:rPr lang="en-US" sz="2800" dirty="0" smtClean="0"/>
              <a:t> labor force?</a:t>
            </a:r>
          </a:p>
          <a:p>
            <a:endParaRPr lang="en-US" sz="2800" dirty="0" smtClean="0"/>
          </a:p>
          <a:p>
            <a:r>
              <a:rPr lang="en-US" sz="2800" b="1" dirty="0" smtClean="0"/>
              <a:t>B. </a:t>
            </a:r>
            <a:r>
              <a:rPr lang="en-US" sz="2800" dirty="0" smtClean="0"/>
              <a:t>How many discouraged workers live in </a:t>
            </a:r>
            <a:r>
              <a:rPr lang="en-US" sz="2800" dirty="0" err="1" smtClean="0"/>
              <a:t>Freedonia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r>
              <a:rPr lang="en-US" sz="2800" dirty="0" smtClean="0"/>
              <a:t>C. How are missing citizens (not all are accounted for in the chart) classified?  What might they be doing?</a:t>
            </a:r>
          </a:p>
          <a:p>
            <a:endParaRPr lang="en-US" sz="2800" dirty="0" smtClean="0"/>
          </a:p>
          <a:p>
            <a:r>
              <a:rPr lang="en-US" sz="2800" dirty="0" smtClean="0"/>
              <a:t>D. How many of </a:t>
            </a:r>
            <a:r>
              <a:rPr lang="en-US" sz="2800" dirty="0" err="1" smtClean="0"/>
              <a:t>Freedonia’s</a:t>
            </a:r>
            <a:r>
              <a:rPr lang="en-US" sz="2800" dirty="0" smtClean="0"/>
              <a:t> citizens are not in the labor force?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full-employment?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2336872"/>
            <a:ext cx="12090400" cy="452112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Natural rate of unemployment </a:t>
            </a:r>
            <a:r>
              <a:rPr lang="en-US" sz="3200" dirty="0" smtClean="0"/>
              <a:t>is about 5% in the U.S. in a normally functioning economy</a:t>
            </a:r>
          </a:p>
          <a:p>
            <a:pPr lvl="1"/>
            <a:r>
              <a:rPr lang="en-US" sz="3200" dirty="0" smtClean="0"/>
              <a:t>Frictional + structural employment = natural rate of employment</a:t>
            </a:r>
          </a:p>
          <a:p>
            <a:pPr lvl="1"/>
            <a:endParaRPr lang="en-US" sz="3200" dirty="0"/>
          </a:p>
          <a:p>
            <a:r>
              <a:rPr lang="en-US" sz="3200" dirty="0" smtClean="0">
                <a:solidFill>
                  <a:srgbClr val="FFFF00"/>
                </a:solidFill>
              </a:rPr>
              <a:t>Full employment is ≠ 100%</a:t>
            </a:r>
          </a:p>
          <a:p>
            <a:pPr lvl="1"/>
            <a:r>
              <a:rPr lang="en-US" sz="3200" dirty="0" smtClean="0"/>
              <a:t>Level of employment corresponds with natural rate</a:t>
            </a:r>
          </a:p>
          <a:p>
            <a:pPr lvl="1"/>
            <a:r>
              <a:rPr lang="en-US" sz="3200" dirty="0" smtClean="0"/>
              <a:t>Excludes cyclical unemployment</a:t>
            </a:r>
          </a:p>
        </p:txBody>
      </p:sp>
    </p:spTree>
    <p:extLst>
      <p:ext uri="{BB962C8B-B14F-4D97-AF65-F5344CB8AC3E}">
        <p14:creationId xmlns:p14="http://schemas.microsoft.com/office/powerpoint/2010/main" val="1477555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 okay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1" y="2336873"/>
            <a:ext cx="11524343" cy="35993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unemployment is alright</a:t>
            </a:r>
          </a:p>
          <a:p>
            <a:pPr lvl="1"/>
            <a:r>
              <a:rPr lang="en-US" sz="3200" dirty="0" smtClean="0"/>
              <a:t>Frictional unemployment: moving to better jobs; better “fits”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091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Wages with 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6873"/>
            <a:ext cx="11858171" cy="35993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Real Wage = Nominal Wage in that Year/CPI in that year X 100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800" dirty="0" smtClean="0"/>
              <a:t>Real earnings in 1980: $269/week / CPI of 86.3 X 100 = $312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Real earnings in 2010: $751/week/ CPI of 219.2 X 100 = $343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85254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64" y="550028"/>
            <a:ext cx="9613861" cy="1080938"/>
          </a:xfrm>
        </p:spPr>
        <p:txBody>
          <a:bodyPr/>
          <a:lstStyle/>
          <a:p>
            <a:r>
              <a:rPr lang="en-US" dirty="0" smtClean="0"/>
              <a:t>Hyperinflation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926" b="6019"/>
          <a:stretch/>
        </p:blipFill>
        <p:spPr>
          <a:xfrm>
            <a:off x="5793468" y="172656"/>
            <a:ext cx="6398532" cy="6441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561" y="1465942"/>
            <a:ext cx="3924746" cy="526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462942"/>
            <a:ext cx="9613861" cy="1080938"/>
          </a:xfrm>
        </p:spPr>
        <p:txBody>
          <a:bodyPr/>
          <a:lstStyle/>
          <a:p>
            <a:r>
              <a:rPr lang="en-US" dirty="0" smtClean="0"/>
              <a:t>Practice with wages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492687"/>
              </p:ext>
            </p:extLst>
          </p:nvPr>
        </p:nvGraphicFramePr>
        <p:xfrm>
          <a:off x="246742" y="1494969"/>
          <a:ext cx="11785600" cy="526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  <a:gridCol w="2946400"/>
                <a:gridCol w="2946400"/>
              </a:tblGrid>
              <a:tr h="8200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Nominal weekly Earnings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CPI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Real Earnings (1983</a:t>
                      </a:r>
                      <a:r>
                        <a:rPr lang="en-US" sz="2400" baseline="0" dirty="0" smtClean="0"/>
                        <a:t> $)</a:t>
                      </a:r>
                      <a:endParaRPr lang="en-US" sz="2400" dirty="0"/>
                    </a:p>
                  </a:txBody>
                  <a:tcPr/>
                </a:tc>
              </a:tr>
              <a:tr h="649002">
                <a:tc>
                  <a:txBody>
                    <a:bodyPr/>
                    <a:lstStyle/>
                    <a:p>
                      <a:r>
                        <a:rPr lang="en-US" dirty="0" smtClean="0"/>
                        <a:t>1980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$312</a:t>
                      </a:r>
                      <a:endParaRPr lang="en-US" dirty="0"/>
                    </a:p>
                  </a:txBody>
                  <a:tcPr/>
                </a:tc>
              </a:tr>
              <a:tr h="649002">
                <a:tc>
                  <a:txBody>
                    <a:bodyPr/>
                    <a:lstStyle/>
                    <a:p>
                      <a:r>
                        <a:rPr lang="en-US" dirty="0" smtClean="0"/>
                        <a:t>1985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$318</a:t>
                      </a:r>
                      <a:endParaRPr lang="en-US" dirty="0"/>
                    </a:p>
                  </a:txBody>
                  <a:tcPr/>
                </a:tc>
              </a:tr>
              <a:tr h="649002">
                <a:tc>
                  <a:txBody>
                    <a:bodyPr/>
                    <a:lstStyle/>
                    <a:p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$312</a:t>
                      </a:r>
                      <a:endParaRPr lang="en-US" dirty="0"/>
                    </a:p>
                  </a:txBody>
                  <a:tcPr/>
                </a:tc>
              </a:tr>
              <a:tr h="649002">
                <a:tc>
                  <a:txBody>
                    <a:bodyPr/>
                    <a:lstStyle/>
                    <a:p>
                      <a:r>
                        <a:rPr lang="en-US" dirty="0" smtClean="0"/>
                        <a:t>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$314</a:t>
                      </a:r>
                      <a:endParaRPr lang="en-US" dirty="0"/>
                    </a:p>
                  </a:txBody>
                  <a:tcPr/>
                </a:tc>
              </a:tr>
              <a:tr h="649002"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$334</a:t>
                      </a:r>
                      <a:endParaRPr lang="en-US" dirty="0"/>
                    </a:p>
                  </a:txBody>
                  <a:tcPr/>
                </a:tc>
              </a:tr>
              <a:tr h="649002"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$334</a:t>
                      </a:r>
                      <a:endParaRPr lang="en-US" dirty="0"/>
                    </a:p>
                  </a:txBody>
                  <a:tcPr/>
                </a:tc>
              </a:tr>
              <a:tr h="551716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773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Inflation and Real Hourly Wage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018810"/>
              </p:ext>
            </p:extLst>
          </p:nvPr>
        </p:nvGraphicFramePr>
        <p:xfrm>
          <a:off x="116115" y="2031998"/>
          <a:ext cx="11945255" cy="4766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051"/>
                <a:gridCol w="2389051"/>
                <a:gridCol w="2389051"/>
                <a:gridCol w="2389051"/>
                <a:gridCol w="2389051"/>
              </a:tblGrid>
              <a:tr h="9772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CPI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Inflation Rate </a:t>
                      </a:r>
                      <a:r>
                        <a:rPr lang="en-US" sz="1800" dirty="0" smtClean="0"/>
                        <a:t>(Nom</a:t>
                      </a:r>
                      <a:r>
                        <a:rPr lang="en-US" sz="1800" baseline="0" dirty="0" smtClean="0"/>
                        <a:t> CPI-Real CPI/Real CPI)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Nominal Wage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Real Wage </a:t>
                      </a:r>
                    </a:p>
                    <a:p>
                      <a:r>
                        <a:rPr lang="en-US" sz="1800" dirty="0" smtClean="0"/>
                        <a:t>(Nom</a:t>
                      </a:r>
                      <a:r>
                        <a:rPr lang="en-US" sz="1800" baseline="0" dirty="0" smtClean="0"/>
                        <a:t> Wage/CPI)</a:t>
                      </a:r>
                      <a:endParaRPr lang="en-US" sz="1800" dirty="0"/>
                    </a:p>
                  </a:txBody>
                  <a:tcPr/>
                </a:tc>
              </a:tr>
              <a:tr h="9400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$10.00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400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$12.00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10.90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400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$13.00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10.83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400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$12.75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11.09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979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this all fit together? The business Cycle: Times of Prosperity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5" y="2336872"/>
            <a:ext cx="11858172" cy="4383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Prosperity: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Wages are high			High Trade Deficit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Low Unemployment		Weakening Dollar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High Prices				High Profits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Inflation				Good Stock Market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Rising Investment		Low Bank Reserves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Little Savings			Use of Credit</a:t>
            </a:r>
          </a:p>
          <a:p>
            <a:pPr marL="0" indent="0">
              <a:buNone/>
            </a:pPr>
            <a:r>
              <a:rPr lang="en-US" sz="2800" dirty="0" smtClean="0"/>
              <a:t>	Rising Interest Rates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001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Recession (2 consecutive quarters of declining GDP)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308479" cy="4368727"/>
          </a:xfrm>
        </p:spPr>
        <p:txBody>
          <a:bodyPr>
            <a:noAutofit/>
          </a:bodyPr>
          <a:lstStyle/>
          <a:p>
            <a:r>
              <a:rPr lang="en-US" sz="3200" dirty="0" smtClean="0"/>
              <a:t>Wages falling				Rising Unemployment</a:t>
            </a:r>
          </a:p>
          <a:p>
            <a:r>
              <a:rPr lang="en-US" sz="3200" dirty="0" smtClean="0"/>
              <a:t>Rising Inventories			Decline in Investment</a:t>
            </a:r>
          </a:p>
          <a:p>
            <a:r>
              <a:rPr lang="en-US" sz="3200" dirty="0" smtClean="0"/>
              <a:t>Rising Saving Rate			Falling Prices</a:t>
            </a:r>
          </a:p>
          <a:p>
            <a:r>
              <a:rPr lang="en-US" sz="3200" dirty="0" smtClean="0"/>
              <a:t>Reduced Borrowing		Decline in Trade Deficit</a:t>
            </a:r>
          </a:p>
          <a:p>
            <a:r>
              <a:rPr lang="en-US" sz="3200" dirty="0" smtClean="0"/>
              <a:t>Strengthen Dollar			Falling Profits</a:t>
            </a:r>
          </a:p>
          <a:p>
            <a:r>
              <a:rPr lang="en-US" sz="3200" dirty="0" smtClean="0"/>
              <a:t>Declining Stock Market		Falling Interest Rates</a:t>
            </a:r>
          </a:p>
          <a:p>
            <a:r>
              <a:rPr lang="en-US" sz="3200" dirty="0" smtClean="0"/>
              <a:t>Rising Bank Reserves		Falling inflation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6221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Depression (depends on source – 4 – 8 quarters of declining GDP)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337508" cy="4383241"/>
          </a:xfrm>
        </p:spPr>
        <p:txBody>
          <a:bodyPr/>
          <a:lstStyle/>
          <a:p>
            <a:r>
              <a:rPr lang="en-US" sz="3200" dirty="0" smtClean="0"/>
              <a:t>Low Wages					High Unemployment</a:t>
            </a:r>
          </a:p>
          <a:p>
            <a:r>
              <a:rPr lang="en-US" sz="3200" dirty="0" smtClean="0"/>
              <a:t>Factories Closing				Low Investment</a:t>
            </a:r>
          </a:p>
          <a:p>
            <a:r>
              <a:rPr lang="en-US" sz="3200" dirty="0" smtClean="0"/>
              <a:t>High Saving Rate				High Bank Reserves</a:t>
            </a:r>
          </a:p>
          <a:p>
            <a:r>
              <a:rPr lang="en-US" sz="3200" dirty="0" smtClean="0"/>
              <a:t>Low Interest Rates				Little Borrowing</a:t>
            </a:r>
          </a:p>
          <a:p>
            <a:r>
              <a:rPr lang="en-US" sz="3200" dirty="0" smtClean="0"/>
              <a:t>Positive Trade Balance			Strong Dollar</a:t>
            </a:r>
          </a:p>
          <a:p>
            <a:r>
              <a:rPr lang="en-US" sz="3200" dirty="0" smtClean="0"/>
              <a:t>Negative Profits				Poor Stock Market</a:t>
            </a:r>
            <a:r>
              <a:rPr lang="en-US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69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336873"/>
            <a:ext cx="11727543" cy="43251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Rising Wages				Falling Unemployment</a:t>
            </a:r>
          </a:p>
          <a:p>
            <a:r>
              <a:rPr lang="en-US" sz="2800" dirty="0" smtClean="0"/>
              <a:t>Rising Investment			Falling Saving Rate</a:t>
            </a:r>
          </a:p>
          <a:p>
            <a:r>
              <a:rPr lang="en-US" sz="2800" dirty="0" smtClean="0"/>
              <a:t>Falling Bank Reserves			Interest Rates Low (initially)</a:t>
            </a:r>
          </a:p>
          <a:p>
            <a:r>
              <a:rPr lang="en-US" sz="2800" dirty="0" smtClean="0"/>
              <a:t>Rising Borrowing (credit use)	Rising Prices</a:t>
            </a:r>
          </a:p>
          <a:p>
            <a:r>
              <a:rPr lang="en-US" sz="2800" dirty="0" smtClean="0"/>
              <a:t>Rising Trade Deficit			Weakening Dollar</a:t>
            </a:r>
          </a:p>
          <a:p>
            <a:r>
              <a:rPr lang="en-US" sz="2800" dirty="0" smtClean="0"/>
              <a:t>Rising Profits				Rising Stock Market</a:t>
            </a:r>
          </a:p>
          <a:p>
            <a:r>
              <a:rPr lang="en-US" sz="2800" dirty="0" smtClean="0"/>
              <a:t>Inflation rising</a:t>
            </a:r>
          </a:p>
        </p:txBody>
      </p:sp>
    </p:spTree>
    <p:extLst>
      <p:ext uri="{BB962C8B-B14F-4D97-AF65-F5344CB8AC3E}">
        <p14:creationId xmlns:p14="http://schemas.microsoft.com/office/powerpoint/2010/main" val="2800273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Kondratieff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9429"/>
            <a:ext cx="12191999" cy="4898571"/>
          </a:xfrm>
        </p:spPr>
        <p:txBody>
          <a:bodyPr>
            <a:noAutofit/>
          </a:bodyPr>
          <a:lstStyle/>
          <a:p>
            <a:r>
              <a:rPr lang="en-US" dirty="0" smtClean="0"/>
              <a:t>Theory of Cycle of business cycles: pattern of 50-60 </a:t>
            </a:r>
            <a:r>
              <a:rPr lang="en-US" dirty="0" err="1" smtClean="0"/>
              <a:t>yrs</a:t>
            </a:r>
            <a:endParaRPr lang="en-US" dirty="0" smtClean="0"/>
          </a:p>
          <a:p>
            <a:pPr lvl="1"/>
            <a:r>
              <a:rPr lang="en-US" sz="2400" dirty="0" smtClean="0"/>
              <a:t>Cycle of prosperity preceded by population increases (includes immigration)</a:t>
            </a:r>
          </a:p>
          <a:p>
            <a:pPr lvl="2"/>
            <a:r>
              <a:rPr lang="en-US" sz="2400" dirty="0" smtClean="0"/>
              <a:t>Leads to high demand</a:t>
            </a:r>
          </a:p>
          <a:p>
            <a:pPr lvl="2"/>
            <a:r>
              <a:rPr lang="en-US" sz="2400" dirty="0" smtClean="0"/>
              <a:t>Producers can’t keep up with demands</a:t>
            </a:r>
          </a:p>
          <a:p>
            <a:pPr lvl="2"/>
            <a:r>
              <a:rPr lang="en-US" sz="2400" dirty="0" smtClean="0"/>
              <a:t>High inflation</a:t>
            </a:r>
          </a:p>
          <a:p>
            <a:pPr lvl="2"/>
            <a:r>
              <a:rPr lang="en-US" sz="2400" dirty="0" smtClean="0"/>
              <a:t>High credit use</a:t>
            </a:r>
          </a:p>
          <a:p>
            <a:pPr lvl="1"/>
            <a:r>
              <a:rPr lang="en-US" sz="2400" dirty="0" smtClean="0"/>
              <a:t>Each cycle grows better with higher and higher inflation</a:t>
            </a:r>
          </a:p>
          <a:p>
            <a:pPr lvl="1"/>
            <a:r>
              <a:rPr lang="en-US" sz="2400" dirty="0" smtClean="0"/>
              <a:t>Inflation devalues the dollar</a:t>
            </a:r>
          </a:p>
          <a:p>
            <a:pPr lvl="1"/>
            <a:r>
              <a:rPr lang="en-US" sz="2400" dirty="0" smtClean="0"/>
              <a:t>Government is overturned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Downward part of cycle</a:t>
            </a:r>
          </a:p>
          <a:p>
            <a:pPr lvl="2"/>
            <a:r>
              <a:rPr lang="en-US" sz="2400" dirty="0" smtClean="0"/>
              <a:t>Poverty and depression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2157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for Business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4643"/>
            <a:ext cx="12061371" cy="452112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Over-production theory</a:t>
            </a:r>
            <a:r>
              <a:rPr lang="en-US" dirty="0" smtClean="0"/>
              <a:t>: Technology and labor productivity improvements lead to more produced than demanded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Under-Consumption theory: </a:t>
            </a:r>
            <a:r>
              <a:rPr lang="en-US" dirty="0" smtClean="0"/>
              <a:t>Real wages haven’t kept up with increased productivity and supply; demand doesn’t keep up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Monetary theory: </a:t>
            </a:r>
            <a:r>
              <a:rPr lang="en-US" dirty="0" smtClean="0"/>
              <a:t>Interest rates control the currency values; expansions and contractions in the money supply cause the cycle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Imbalance between saving and investment: </a:t>
            </a:r>
            <a:r>
              <a:rPr lang="en-US" dirty="0" smtClean="0"/>
              <a:t>marginal propensity to save and consume swings back and forth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13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theories on the business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04572"/>
            <a:ext cx="12192000" cy="458651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Psychological Theory: </a:t>
            </a:r>
            <a:r>
              <a:rPr lang="en-US" dirty="0" smtClean="0"/>
              <a:t>societal pessimism and optimism influence expectation and lead to different spending/saving behaviors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War Theory: </a:t>
            </a:r>
            <a:r>
              <a:rPr lang="en-US" dirty="0" smtClean="0"/>
              <a:t>cycle is caused by war-time inflation and postwar deflation/recession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Sunspot, Weather, Crop Theories: </a:t>
            </a:r>
            <a:r>
              <a:rPr lang="en-US" dirty="0" smtClean="0"/>
              <a:t>tied to natural events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Innovation Theory</a:t>
            </a:r>
            <a:r>
              <a:rPr lang="en-US" dirty="0" smtClean="0"/>
              <a:t>: cycle to innovations (varies with generations)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Self-Generating Theory: </a:t>
            </a:r>
            <a:r>
              <a:rPr lang="en-US" dirty="0" smtClean="0"/>
              <a:t>certain things happen in each cycle which lead to the next phase; cycle will not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9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and Hyperinflation (P = 100 in 1913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991323"/>
              </p:ext>
            </p:extLst>
          </p:nvPr>
        </p:nvGraphicFramePr>
        <p:xfrm>
          <a:off x="159656" y="2220685"/>
          <a:ext cx="11785600" cy="438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800"/>
                <a:gridCol w="5892800"/>
              </a:tblGrid>
              <a:tr h="5993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 of Price Index</a:t>
                      </a:r>
                      <a:endParaRPr lang="en-US" sz="2000" dirty="0"/>
                    </a:p>
                  </a:txBody>
                  <a:tcPr/>
                </a:tc>
              </a:tr>
              <a:tr h="54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Jan</a:t>
                      </a:r>
                      <a:r>
                        <a:rPr lang="en-US" sz="2000" baseline="0" dirty="0" smtClean="0"/>
                        <a:t> 1921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1400</a:t>
                      </a:r>
                      <a:endParaRPr lang="en-US" sz="2000" dirty="0"/>
                    </a:p>
                  </a:txBody>
                  <a:tcPr/>
                </a:tc>
              </a:tr>
              <a:tr h="54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Jan 1922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3700</a:t>
                      </a:r>
                      <a:endParaRPr lang="en-US" sz="2000" dirty="0"/>
                    </a:p>
                  </a:txBody>
                  <a:tcPr/>
                </a:tc>
              </a:tr>
              <a:tr h="54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Jan 1923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278,500</a:t>
                      </a:r>
                      <a:endParaRPr lang="en-US" sz="2000" dirty="0"/>
                    </a:p>
                  </a:txBody>
                  <a:tcPr/>
                </a:tc>
              </a:tr>
              <a:tr h="54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Aug 1923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94,400,000</a:t>
                      </a:r>
                      <a:endParaRPr lang="en-US" sz="2000" dirty="0"/>
                    </a:p>
                  </a:txBody>
                  <a:tcPr/>
                </a:tc>
              </a:tr>
              <a:tr h="54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Sept</a:t>
                      </a:r>
                      <a:r>
                        <a:rPr lang="en-US" sz="2000" baseline="0" dirty="0" smtClean="0"/>
                        <a:t> 1923  (state of emergency declared)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2,390,000,000  </a:t>
                      </a:r>
                      <a:endParaRPr lang="en-US" sz="2000" dirty="0"/>
                    </a:p>
                  </a:txBody>
                  <a:tcPr/>
                </a:tc>
              </a:tr>
              <a:tr h="54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Oct 1923 (failed Nazi coup 11/9/23)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709,600,000,000</a:t>
                      </a:r>
                      <a:endParaRPr lang="en-US" sz="2000" dirty="0"/>
                    </a:p>
                  </a:txBody>
                  <a:tcPr/>
                </a:tc>
              </a:tr>
              <a:tr h="54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Nov</a:t>
                      </a:r>
                      <a:r>
                        <a:rPr lang="en-US" sz="2000" baseline="0" dirty="0" smtClean="0"/>
                        <a:t> 15, 1923 (converted to new denomination)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75,000,000,000,000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0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>
                <a:solidFill>
                  <a:srgbClr val="FFFF00"/>
                </a:solidFill>
              </a:rPr>
              <a:t>Anticipated</a:t>
            </a:r>
            <a:r>
              <a:rPr lang="en-US" sz="4000" dirty="0" smtClean="0"/>
              <a:t>: Expected; consumers and businesses plan for it</a:t>
            </a:r>
          </a:p>
          <a:p>
            <a:pPr lvl="1"/>
            <a:r>
              <a:rPr lang="en-US" sz="4000" dirty="0" smtClean="0"/>
              <a:t>COLAS (cost of living adjustments)</a:t>
            </a:r>
          </a:p>
          <a:p>
            <a:pPr lvl="1"/>
            <a:r>
              <a:rPr lang="en-US" sz="4000" dirty="0" smtClean="0"/>
              <a:t>Bank rates adjust for</a:t>
            </a:r>
          </a:p>
          <a:p>
            <a:pPr lvl="1"/>
            <a:r>
              <a:rPr lang="en-US" sz="4000" dirty="0" smtClean="0"/>
              <a:t>Asset allocation </a:t>
            </a:r>
          </a:p>
        </p:txBody>
      </p:sp>
    </p:spTree>
    <p:extLst>
      <p:ext uri="{BB962C8B-B14F-4D97-AF65-F5344CB8AC3E}">
        <p14:creationId xmlns:p14="http://schemas.microsoft.com/office/powerpoint/2010/main" val="18705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4" y="2002971"/>
            <a:ext cx="11771085" cy="465908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CPI</a:t>
            </a:r>
            <a:r>
              <a:rPr lang="en-US" sz="2800" dirty="0" smtClean="0"/>
              <a:t>= Consumer Price Index</a:t>
            </a:r>
          </a:p>
          <a:p>
            <a:pPr lvl="1"/>
            <a:r>
              <a:rPr lang="en-US" sz="2800" dirty="0" smtClean="0"/>
              <a:t>Based on basket of goods from 1983 (between ‘82-’83)</a:t>
            </a:r>
          </a:p>
          <a:p>
            <a:pPr lvl="1"/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GDP Deflator </a:t>
            </a:r>
          </a:p>
          <a:p>
            <a:pPr lvl="1"/>
            <a:r>
              <a:rPr lang="en-US" sz="2800" dirty="0" smtClean="0"/>
              <a:t>Based on general price index</a:t>
            </a:r>
          </a:p>
          <a:p>
            <a:pPr lvl="2"/>
            <a:r>
              <a:rPr lang="en-US" sz="2800" dirty="0" smtClean="0"/>
              <a:t>= current basket of goods current price/current basket of goods at real price X 100</a:t>
            </a:r>
          </a:p>
          <a:p>
            <a:pPr lvl="2"/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PPI</a:t>
            </a:r>
            <a:r>
              <a:rPr lang="en-US" sz="2800" dirty="0" smtClean="0"/>
              <a:t>= Producer Price Index</a:t>
            </a:r>
          </a:p>
          <a:p>
            <a:pPr lvl="1"/>
            <a:r>
              <a:rPr lang="en-US" sz="2800" dirty="0" smtClean="0"/>
              <a:t>Based on change in selling prices received by producers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44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PCE</a:t>
            </a:r>
            <a:r>
              <a:rPr lang="en-US" sz="2800" dirty="0"/>
              <a:t>= Personal Consumption Expenditure </a:t>
            </a:r>
          </a:p>
          <a:p>
            <a:pPr lvl="1"/>
            <a:r>
              <a:rPr lang="en-US" sz="2800" dirty="0"/>
              <a:t>Based on Consumer piece of the GDP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Unexpected Inflation Causes: 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96" y="2073499"/>
            <a:ext cx="11677061" cy="4597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Causes are up for debate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Cost-Push</a:t>
            </a:r>
            <a:r>
              <a:rPr lang="en-US" sz="2800" dirty="0" smtClean="0"/>
              <a:t>: cost of inputs are driving up prices (labor &amp; resources)</a:t>
            </a:r>
          </a:p>
          <a:p>
            <a:pPr lvl="2"/>
            <a:r>
              <a:rPr lang="en-US" sz="2800" dirty="0"/>
              <a:t>Wages are exceeding productivity (unions</a:t>
            </a:r>
            <a:r>
              <a:rPr lang="en-US" sz="2800" dirty="0" smtClean="0"/>
              <a:t>) – can be a push or a pull</a:t>
            </a:r>
          </a:p>
          <a:p>
            <a:pPr lvl="2"/>
            <a:r>
              <a:rPr lang="en-US" sz="2800" dirty="0" smtClean="0"/>
              <a:t>Administered Prices (i.e. oil)</a:t>
            </a:r>
            <a:endParaRPr lang="en-US" sz="2800" dirty="0"/>
          </a:p>
          <a:p>
            <a:pPr lvl="2"/>
            <a:r>
              <a:rPr lang="en-US" sz="2800" dirty="0" smtClean="0"/>
              <a:t>Market Structure (firms producing homogeneous goods)</a:t>
            </a:r>
            <a:endParaRPr lang="en-US" sz="2800" dirty="0"/>
          </a:p>
          <a:p>
            <a:pPr lvl="2"/>
            <a:r>
              <a:rPr lang="en-US" sz="2800" dirty="0"/>
              <a:t>Invisible </a:t>
            </a:r>
            <a:r>
              <a:rPr lang="en-US" sz="2800" dirty="0" smtClean="0"/>
              <a:t>Handshake (cultural/historical influences)</a:t>
            </a:r>
            <a:endParaRPr lang="en-US" sz="2800" dirty="0"/>
          </a:p>
          <a:p>
            <a:pPr lvl="2"/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Party Payment </a:t>
            </a:r>
            <a:r>
              <a:rPr lang="en-US" sz="2800" dirty="0" smtClean="0"/>
              <a:t>Systems (web-based system of linking buyers and seller; additional costs)</a:t>
            </a:r>
            <a:endParaRPr lang="en-US" sz="2800" dirty="0"/>
          </a:p>
          <a:p>
            <a:pPr lvl="2"/>
            <a:r>
              <a:rPr lang="en-US" sz="2800" dirty="0"/>
              <a:t>Trade </a:t>
            </a:r>
            <a:r>
              <a:rPr lang="en-US" sz="2800" dirty="0" smtClean="0"/>
              <a:t>Restrictions (that protect U.S. workers)</a:t>
            </a:r>
            <a:endParaRPr lang="en-US" sz="2800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Unexpected Inflation Causes: Pull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308479" cy="4397756"/>
          </a:xfrm>
        </p:spPr>
        <p:txBody>
          <a:bodyPr>
            <a:normAutofit/>
          </a:bodyPr>
          <a:lstStyle/>
          <a:p>
            <a:pPr lvl="1"/>
            <a:r>
              <a:rPr lang="en-US" sz="3200" b="1" dirty="0">
                <a:solidFill>
                  <a:srgbClr val="FFFF00"/>
                </a:solidFill>
              </a:rPr>
              <a:t>Demand-Pull: </a:t>
            </a:r>
            <a:r>
              <a:rPr lang="en-US" sz="2800" dirty="0"/>
              <a:t>too much money chasing after too few goods and services</a:t>
            </a:r>
          </a:p>
          <a:p>
            <a:pPr lvl="2"/>
            <a:r>
              <a:rPr lang="en-US" sz="2800" dirty="0"/>
              <a:t>Government Deficit Spending (spending more than collecting)</a:t>
            </a:r>
          </a:p>
          <a:p>
            <a:pPr lvl="2"/>
            <a:r>
              <a:rPr lang="en-US" sz="2800" dirty="0"/>
              <a:t>Transfer Payments (adjust to rise with inflation, but may be outpacing the actual inflation rate)</a:t>
            </a:r>
          </a:p>
          <a:p>
            <a:pPr lvl="2"/>
            <a:r>
              <a:rPr lang="en-US" sz="2800" dirty="0"/>
              <a:t>Automatic Stabilizers (i.e. unemployment insurance designed to increase spending but can increase deficits)</a:t>
            </a:r>
          </a:p>
          <a:p>
            <a:pPr lvl="2"/>
            <a:r>
              <a:rPr lang="en-US" sz="2800" dirty="0"/>
              <a:t>Politics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2638</TotalTime>
  <Words>1479</Words>
  <Application>Microsoft Office PowerPoint</Application>
  <PresentationFormat>Widescreen</PresentationFormat>
  <Paragraphs>338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Trebuchet MS</vt:lpstr>
      <vt:lpstr>Berlin</vt:lpstr>
      <vt:lpstr>Inflation Part 2 and Unemployment</vt:lpstr>
      <vt:lpstr>Inflation terms revisited:</vt:lpstr>
      <vt:lpstr>Hyperinflation</vt:lpstr>
      <vt:lpstr>Germany and Hyperinflation (P = 100 in 1913</vt:lpstr>
      <vt:lpstr>Anticipated Inflation</vt:lpstr>
      <vt:lpstr>Indexes </vt:lpstr>
      <vt:lpstr>Indexes continued</vt:lpstr>
      <vt:lpstr>Unexpected Inflation Causes: Push</vt:lpstr>
      <vt:lpstr>Unexpected Inflation Causes: Pull</vt:lpstr>
      <vt:lpstr>PowerPoint Presentation</vt:lpstr>
      <vt:lpstr>Unanticipated Winners</vt:lpstr>
      <vt:lpstr>Unanticipated Losers</vt:lpstr>
      <vt:lpstr>PowerPoint Presentation</vt:lpstr>
      <vt:lpstr>Sample problems: calculate Real Interest Rate </vt:lpstr>
      <vt:lpstr>Labor and Unemployment </vt:lpstr>
      <vt:lpstr>Unemployment</vt:lpstr>
      <vt:lpstr>Unemployment continued </vt:lpstr>
      <vt:lpstr>Types of unemployment</vt:lpstr>
      <vt:lpstr>Who is not counted as “unemployed”?</vt:lpstr>
      <vt:lpstr>Other problems with unemployment measurements</vt:lpstr>
      <vt:lpstr>PowerPoint Presentation</vt:lpstr>
      <vt:lpstr>Costs of unemployment: Economic </vt:lpstr>
      <vt:lpstr>Costs of Unemployment: beyond monetary</vt:lpstr>
      <vt:lpstr>Unemployment disparity</vt:lpstr>
      <vt:lpstr>Sample problem: Freedonia uses the same method to calculate unemployment as the BLS. Compute their unemployment rate below.</vt:lpstr>
      <vt:lpstr>PowerPoint Presentation</vt:lpstr>
      <vt:lpstr>What is full-employment?</vt:lpstr>
      <vt:lpstr>Some is okay</vt:lpstr>
      <vt:lpstr>Calculate Wages with inflation</vt:lpstr>
      <vt:lpstr>Practice with wages</vt:lpstr>
      <vt:lpstr>Calculate Inflation and Real Hourly Wage Rate</vt:lpstr>
      <vt:lpstr>How does this all fit together? The business Cycle: Times of Prosperity</vt:lpstr>
      <vt:lpstr>During Recession (2 consecutive quarters of declining GDP)</vt:lpstr>
      <vt:lpstr>During Depression (depends on source – 4 – 8 quarters of declining GDP)</vt:lpstr>
      <vt:lpstr>During Recovery</vt:lpstr>
      <vt:lpstr>Kondratieff Wave</vt:lpstr>
      <vt:lpstr>Theories for Business Cycle</vt:lpstr>
      <vt:lpstr>More theories on the business cycle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Inflation Part 2 and Unemployment</dc:title>
  <dc:creator>Erin Ennis</dc:creator>
  <cp:lastModifiedBy>Ennis, Erin</cp:lastModifiedBy>
  <cp:revision>32</cp:revision>
  <cp:lastPrinted>2014-11-17T17:18:05Z</cp:lastPrinted>
  <dcterms:created xsi:type="dcterms:W3CDTF">2014-11-15T23:13:18Z</dcterms:created>
  <dcterms:modified xsi:type="dcterms:W3CDTF">2014-12-05T14:55:14Z</dcterms:modified>
</cp:coreProperties>
</file>