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2"/>
  </p:handoutMasterIdLst>
  <p:sldIdLst>
    <p:sldId id="256" r:id="rId2"/>
    <p:sldId id="257" r:id="rId3"/>
    <p:sldId id="289" r:id="rId4"/>
    <p:sldId id="287" r:id="rId5"/>
    <p:sldId id="258" r:id="rId6"/>
    <p:sldId id="274" r:id="rId7"/>
    <p:sldId id="282" r:id="rId8"/>
    <p:sldId id="259" r:id="rId9"/>
    <p:sldId id="262" r:id="rId10"/>
    <p:sldId id="293" r:id="rId11"/>
    <p:sldId id="260" r:id="rId12"/>
    <p:sldId id="261" r:id="rId13"/>
    <p:sldId id="29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4" r:id="rId22"/>
    <p:sldId id="270" r:id="rId23"/>
    <p:sldId id="271" r:id="rId24"/>
    <p:sldId id="283" r:id="rId25"/>
    <p:sldId id="290" r:id="rId26"/>
    <p:sldId id="291" r:id="rId27"/>
    <p:sldId id="272" r:id="rId28"/>
    <p:sldId id="273" r:id="rId29"/>
    <p:sldId id="285" r:id="rId30"/>
    <p:sldId id="286" r:id="rId31"/>
    <p:sldId id="288" r:id="rId32"/>
    <p:sldId id="275" r:id="rId33"/>
    <p:sldId id="276" r:id="rId34"/>
    <p:sldId id="277" r:id="rId35"/>
    <p:sldId id="278" r:id="rId36"/>
    <p:sldId id="279" r:id="rId37"/>
    <p:sldId id="295" r:id="rId38"/>
    <p:sldId id="294" r:id="rId39"/>
    <p:sldId id="280" r:id="rId40"/>
    <p:sldId id="28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6FEC1-926D-4191-B220-52E3EB7FB78F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FA74-017E-4E85-A100-C4A921BC4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Inflation Part 2 and Unemployment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844" b="12756"/>
          <a:stretch/>
        </p:blipFill>
        <p:spPr>
          <a:xfrm>
            <a:off x="3707716" y="4418372"/>
            <a:ext cx="5116740" cy="2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4" t="6892" r="2154" b="53620"/>
          <a:stretch/>
        </p:blipFill>
        <p:spPr>
          <a:xfrm>
            <a:off x="167425" y="128789"/>
            <a:ext cx="7547020" cy="377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36" t="56362" r="2235" b="3765"/>
          <a:stretch/>
        </p:blipFill>
        <p:spPr>
          <a:xfrm>
            <a:off x="5344732" y="3251916"/>
            <a:ext cx="6722772" cy="347729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97" t="7724" r="3461" b="53866"/>
          <a:stretch/>
        </p:blipFill>
        <p:spPr>
          <a:xfrm>
            <a:off x="141667" y="180304"/>
            <a:ext cx="7469747" cy="36704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735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Unanticipated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High Incomes </a:t>
            </a:r>
          </a:p>
          <a:p>
            <a:r>
              <a:rPr lang="en-US" sz="3600" dirty="0" smtClean="0"/>
              <a:t>Debtors </a:t>
            </a:r>
          </a:p>
          <a:p>
            <a:r>
              <a:rPr lang="en-US" sz="3600" dirty="0" smtClean="0"/>
              <a:t>Hard assets</a:t>
            </a:r>
          </a:p>
          <a:p>
            <a:r>
              <a:rPr lang="en-US" sz="3600" dirty="0" smtClean="0"/>
              <a:t>Exporters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Unanticipated Losers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017486"/>
            <a:ext cx="11901714" cy="47316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Fixed incomes</a:t>
            </a:r>
          </a:p>
          <a:p>
            <a:r>
              <a:rPr lang="en-US" sz="2800" dirty="0" smtClean="0"/>
              <a:t>Creditors </a:t>
            </a:r>
          </a:p>
          <a:p>
            <a:r>
              <a:rPr lang="en-US" sz="2800" dirty="0" smtClean="0"/>
              <a:t>Importers</a:t>
            </a:r>
          </a:p>
          <a:p>
            <a:r>
              <a:rPr lang="en-US" sz="2800" dirty="0" smtClean="0"/>
              <a:t>Consumers </a:t>
            </a:r>
          </a:p>
          <a:p>
            <a:r>
              <a:rPr lang="en-US" sz="2800" dirty="0" smtClean="0"/>
              <a:t>“shoe leather costs”</a:t>
            </a:r>
          </a:p>
          <a:p>
            <a:r>
              <a:rPr lang="en-US" sz="2800" dirty="0" smtClean="0"/>
              <a:t>Producers</a:t>
            </a:r>
          </a:p>
          <a:p>
            <a:r>
              <a:rPr lang="en-US" sz="2800" dirty="0" smtClean="0"/>
              <a:t>Wealth Management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97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67" y="197513"/>
            <a:ext cx="9427335" cy="65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problems: calculate Real Interest Rate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15879"/>
              </p:ext>
            </p:extLst>
          </p:nvPr>
        </p:nvGraphicFramePr>
        <p:xfrm>
          <a:off x="681038" y="2336800"/>
          <a:ext cx="10716764" cy="4218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79191"/>
                <a:gridCol w="2679191"/>
                <a:gridCol w="2679191"/>
                <a:gridCol w="2679191"/>
              </a:tblGrid>
              <a:tr h="127161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End of Year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CPI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Nominal</a:t>
                      </a:r>
                      <a:r>
                        <a:rPr lang="en-US" sz="3200" baseline="0" dirty="0" smtClean="0"/>
                        <a:t> Interest Rate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Real Interest Rate</a:t>
                      </a:r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3673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and Unemployment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2046514"/>
            <a:ext cx="12032343" cy="481148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Working Age Population</a:t>
            </a:r>
            <a:endParaRPr lang="en-US" sz="3000" dirty="0" smtClean="0"/>
          </a:p>
          <a:p>
            <a:pPr lvl="1"/>
            <a:endParaRPr lang="en-US" sz="3000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Labor Force</a:t>
            </a:r>
            <a:endParaRPr lang="en-US" sz="3000" dirty="0" smtClean="0"/>
          </a:p>
          <a:p>
            <a:endParaRPr lang="en-US" sz="3000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Labor Force Participation Rate</a:t>
            </a:r>
            <a:r>
              <a:rPr lang="en-US" sz="3000" dirty="0" smtClean="0"/>
              <a:t>: Labor Force/Working Age Pop X 100</a:t>
            </a:r>
          </a:p>
          <a:p>
            <a:endParaRPr lang="en-US" sz="3000" dirty="0"/>
          </a:p>
          <a:p>
            <a:r>
              <a:rPr lang="en-US" sz="3000" b="1" dirty="0" smtClean="0">
                <a:solidFill>
                  <a:srgbClr val="FFFF00"/>
                </a:solidFill>
              </a:rPr>
              <a:t>Employment-Population Ratio </a:t>
            </a:r>
            <a:r>
              <a:rPr lang="en-US" sz="3000" dirty="0" smtClean="0"/>
              <a:t>= Total Employed/Total Population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968" y="118908"/>
            <a:ext cx="4040375" cy="2688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46" t="8978" r="14045" b="10036"/>
          <a:stretch/>
        </p:blipFill>
        <p:spPr>
          <a:xfrm>
            <a:off x="4856122" y="1693571"/>
            <a:ext cx="3022394" cy="2228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474" y="2202287"/>
            <a:ext cx="4919364" cy="18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61029"/>
            <a:ext cx="12192000" cy="461554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Unemployment Rate </a:t>
            </a:r>
            <a:r>
              <a:rPr lang="en-US" sz="3200" dirty="0" smtClean="0"/>
              <a:t>= unemployed/labor force population X 100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FF00"/>
                </a:solidFill>
              </a:rPr>
              <a:t>Who is considered “Unemployed”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56"/>
          <a:stretch/>
        </p:blipFill>
        <p:spPr>
          <a:xfrm>
            <a:off x="6915955" y="2947761"/>
            <a:ext cx="5084773" cy="37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continued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Not in labor force if…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3490639"/>
            <a:ext cx="4430440" cy="294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778" y="1127907"/>
            <a:ext cx="5484393" cy="36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2336872"/>
            <a:ext cx="5022031" cy="428164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Frictional: </a:t>
            </a:r>
            <a:r>
              <a:rPr lang="en-US" b="1" dirty="0" smtClean="0">
                <a:solidFill>
                  <a:srgbClr val="FFFF00"/>
                </a:solidFill>
              </a:rPr>
              <a:t>choice, not a “fit” </a:t>
            </a:r>
            <a:endParaRPr lang="en-US" sz="3600" dirty="0"/>
          </a:p>
          <a:p>
            <a:r>
              <a:rPr lang="en-US" sz="3600" b="1" dirty="0" smtClean="0">
                <a:solidFill>
                  <a:srgbClr val="FFFF00"/>
                </a:solidFill>
              </a:rPr>
              <a:t>Structural: </a:t>
            </a:r>
            <a:r>
              <a:rPr lang="en-US" b="1" dirty="0" smtClean="0">
                <a:solidFill>
                  <a:srgbClr val="FFFF00"/>
                </a:solidFill>
              </a:rPr>
              <a:t>change in firm/tech/marketing</a:t>
            </a:r>
            <a:endParaRPr lang="en-US" sz="3600" dirty="0"/>
          </a:p>
          <a:p>
            <a:r>
              <a:rPr lang="en-US" sz="3600" b="1" dirty="0" smtClean="0">
                <a:solidFill>
                  <a:srgbClr val="FFFF00"/>
                </a:solidFill>
              </a:rPr>
              <a:t>Cyclical: </a:t>
            </a:r>
            <a:r>
              <a:rPr lang="en-US" b="1" dirty="0" smtClean="0">
                <a:solidFill>
                  <a:srgbClr val="FFFF00"/>
                </a:solidFill>
              </a:rPr>
              <a:t>business cycle changes</a:t>
            </a:r>
            <a:endParaRPr lang="en-US" dirty="0"/>
          </a:p>
          <a:p>
            <a:r>
              <a:rPr lang="en-US" sz="3600" b="1" dirty="0" smtClean="0">
                <a:solidFill>
                  <a:srgbClr val="FFFF00"/>
                </a:solidFill>
              </a:rPr>
              <a:t>Seasonal: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17" y="2594659"/>
            <a:ext cx="5659388" cy="37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not counted as “unemployed”?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36872"/>
            <a:ext cx="12003314" cy="438324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Discouraged</a:t>
            </a:r>
            <a:endParaRPr lang="en-US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 smtClean="0">
                <a:solidFill>
                  <a:srgbClr val="FFFF00"/>
                </a:solidFill>
              </a:rPr>
              <a:t>Marginally attached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874" y="2694358"/>
            <a:ext cx="4960714" cy="366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68365" cy="129328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Inflation terms revisited: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2235200"/>
            <a:ext cx="11858170" cy="438331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Inflation</a:t>
            </a:r>
            <a:r>
              <a:rPr lang="en-US" sz="3600" dirty="0" smtClean="0"/>
              <a:t>: Dollar is losing value</a:t>
            </a:r>
          </a:p>
          <a:p>
            <a:r>
              <a:rPr lang="en-US" sz="3600" b="1" dirty="0" smtClean="0">
                <a:solidFill>
                  <a:srgbClr val="92D050"/>
                </a:solidFill>
              </a:rPr>
              <a:t>Deflation</a:t>
            </a:r>
            <a:r>
              <a:rPr lang="en-US" sz="3600" dirty="0" smtClean="0"/>
              <a:t>: Dollar is gaining value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Disinflation</a:t>
            </a:r>
            <a:r>
              <a:rPr lang="en-US" sz="3600" dirty="0" smtClean="0"/>
              <a:t>: Slowing of the rate the dollar is losing value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Hyperinflation</a:t>
            </a:r>
            <a:r>
              <a:rPr lang="en-US" sz="3600" dirty="0" smtClean="0"/>
              <a:t>: Inflation out of control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Stagflation</a:t>
            </a:r>
            <a:r>
              <a:rPr lang="en-US" sz="3600" dirty="0" smtClean="0"/>
              <a:t>: Stagnation + Inflation = sitting at high inflation and unemployment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608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7" y="773017"/>
            <a:ext cx="9613861" cy="1100070"/>
          </a:xfrm>
        </p:spPr>
        <p:txBody>
          <a:bodyPr/>
          <a:lstStyle/>
          <a:p>
            <a:r>
              <a:rPr lang="en-US" dirty="0" smtClean="0"/>
              <a:t>Other problems with unemployment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7" y="2336873"/>
            <a:ext cx="3790885" cy="43251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Dishonest workers</a:t>
            </a:r>
          </a:p>
          <a:p>
            <a:pPr marL="0" indent="0">
              <a:buNone/>
            </a:pP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Involuntary part-time workers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747" b="5648"/>
          <a:stretch/>
        </p:blipFill>
        <p:spPr>
          <a:xfrm>
            <a:off x="5550794" y="1456637"/>
            <a:ext cx="6449413" cy="5317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175" y="614322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BLS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6"/>
          <a:stretch/>
        </p:blipFill>
        <p:spPr>
          <a:xfrm>
            <a:off x="1393373" y="159657"/>
            <a:ext cx="7416799" cy="6565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1371" y="613954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Source: BLS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unemployment: Economic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36872"/>
            <a:ext cx="11553371" cy="425261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Economic:</a:t>
            </a:r>
          </a:p>
          <a:p>
            <a:pPr lvl="1"/>
            <a:r>
              <a:rPr lang="en-US" sz="2800" b="1" dirty="0" smtClean="0"/>
              <a:t>Opportunity cost</a:t>
            </a:r>
          </a:p>
          <a:p>
            <a:pPr marL="914400" lvl="2" indent="0">
              <a:buNone/>
            </a:pPr>
            <a:endParaRPr lang="en-US" sz="2800" dirty="0"/>
          </a:p>
          <a:p>
            <a:pPr lvl="1"/>
            <a:r>
              <a:rPr lang="en-US" sz="2800" b="1" dirty="0" err="1" smtClean="0"/>
              <a:t>Okun’s</a:t>
            </a:r>
            <a:r>
              <a:rPr lang="en-US" sz="2800" b="1" dirty="0" smtClean="0"/>
              <a:t> Law</a:t>
            </a:r>
          </a:p>
          <a:p>
            <a:pPr lvl="2"/>
            <a:r>
              <a:rPr lang="en-US" sz="2800" dirty="0" smtClean="0"/>
              <a:t>For every 1% increase in unemployment = 2-3% decrease in output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5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132"/>
            <a:ext cx="9613861" cy="1080938"/>
          </a:xfrm>
        </p:spPr>
        <p:txBody>
          <a:bodyPr/>
          <a:lstStyle/>
          <a:p>
            <a:r>
              <a:rPr lang="en-US" dirty="0" smtClean="0"/>
              <a:t>Costs of Unemployment: beyond monetary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997" y="2336872"/>
            <a:ext cx="3284318" cy="281467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Broader impact: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Psychological and physical impacts</a:t>
            </a:r>
          </a:p>
          <a:p>
            <a:pPr marL="914400" lvl="2" indent="0">
              <a:buNone/>
            </a:pPr>
            <a:endParaRPr lang="en-US" sz="2800" b="1" dirty="0"/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Discrimination</a:t>
            </a:r>
          </a:p>
          <a:p>
            <a:pPr lvl="1"/>
            <a:endParaRPr lang="en-US" sz="2400" dirty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1528562"/>
            <a:ext cx="8500056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Unemployment disparity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081770"/>
              </p:ext>
            </p:extLst>
          </p:nvPr>
        </p:nvGraphicFramePr>
        <p:xfrm>
          <a:off x="680322" y="2336800"/>
          <a:ext cx="10626306" cy="4151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2102"/>
                <a:gridCol w="3542102"/>
                <a:gridCol w="3542102"/>
              </a:tblGrid>
              <a:tr h="1021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2007 (full employment)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 2011 (severe slump)</a:t>
                      </a:r>
                      <a:endParaRPr lang="en-US" dirty="0"/>
                    </a:p>
                  </a:txBody>
                  <a:tcPr/>
                </a:tc>
              </a:tr>
              <a:tr h="793164">
                <a:tc>
                  <a:txBody>
                    <a:bodyPr/>
                    <a:lstStyle/>
                    <a:p>
                      <a:r>
                        <a:rPr lang="en-US" dirty="0" smtClean="0"/>
                        <a:t>Overall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9.1%</a:t>
                      </a:r>
                      <a:endParaRPr lang="en-US" dirty="0"/>
                    </a:p>
                  </a:txBody>
                  <a:tcPr/>
                </a:tc>
              </a:tr>
              <a:tr h="793164">
                <a:tc>
                  <a:txBody>
                    <a:bodyPr/>
                    <a:lstStyle/>
                    <a:p>
                      <a:r>
                        <a:rPr lang="en-US" dirty="0" smtClean="0"/>
                        <a:t>Whites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</a:t>
                      </a:r>
                      <a:endParaRPr lang="en-US" dirty="0"/>
                    </a:p>
                  </a:txBody>
                  <a:tcPr/>
                </a:tc>
              </a:tr>
              <a:tr h="750322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11.3</a:t>
                      </a:r>
                      <a:endParaRPr lang="en-US" dirty="0"/>
                    </a:p>
                  </a:txBody>
                  <a:tcPr/>
                </a:tc>
              </a:tr>
              <a:tr h="793164">
                <a:tc>
                  <a:txBody>
                    <a:bodyPr/>
                    <a:lstStyle/>
                    <a:p>
                      <a:r>
                        <a:rPr lang="en-US" dirty="0" smtClean="0"/>
                        <a:t>Blacks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problem: </a:t>
            </a:r>
            <a:r>
              <a:rPr lang="en-US" dirty="0" err="1" smtClean="0"/>
              <a:t>Freedonia</a:t>
            </a:r>
            <a:r>
              <a:rPr lang="en-US" dirty="0" smtClean="0"/>
              <a:t> uses the same method to calculate unemployment as the BLS. Compute their unemployment rate below.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2032000"/>
            <a:ext cx="11872686" cy="4673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83280"/>
              </p:ext>
            </p:extLst>
          </p:nvPr>
        </p:nvGraphicFramePr>
        <p:xfrm>
          <a:off x="159659" y="2032000"/>
          <a:ext cx="11872684" cy="467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487"/>
                <a:gridCol w="4267197"/>
              </a:tblGrid>
              <a:tr h="450477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60,000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Under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r>
                        <a:rPr lang="en-US" baseline="0" dirty="0" smtClean="0"/>
                        <a:t> 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047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In military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In hospitals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In prison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Worked</a:t>
                      </a:r>
                      <a:r>
                        <a:rPr lang="en-US" baseline="0" dirty="0" smtClean="0"/>
                        <a:t> 1 </a:t>
                      </a:r>
                      <a:r>
                        <a:rPr lang="en-US" baseline="0" dirty="0" err="1" smtClean="0"/>
                        <a:t>hr</a:t>
                      </a:r>
                      <a:r>
                        <a:rPr lang="en-US" baseline="0" dirty="0" smtClean="0"/>
                        <a:t> or more in previous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46,000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Searched for work in previous 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2140</a:t>
                      </a:r>
                      <a:endParaRPr lang="en-US" dirty="0"/>
                    </a:p>
                  </a:txBody>
                  <a:tcPr/>
                </a:tc>
              </a:tr>
              <a:tr h="538949">
                <a:tc>
                  <a:txBody>
                    <a:bodyPr/>
                    <a:lstStyle/>
                    <a:p>
                      <a:r>
                        <a:rPr lang="en-US" dirty="0" smtClean="0"/>
                        <a:t>Did not</a:t>
                      </a:r>
                      <a:r>
                        <a:rPr lang="en-US" baseline="0" dirty="0" smtClean="0"/>
                        <a:t> work in previous </a:t>
                      </a:r>
                      <a:r>
                        <a:rPr lang="en-US" baseline="0" dirty="0" smtClean="0"/>
                        <a:t>week, </a:t>
                      </a:r>
                      <a:r>
                        <a:rPr lang="en-US" baseline="0" dirty="0" smtClean="0"/>
                        <a:t>but would like a job if offered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7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Freedonia</a:t>
            </a:r>
            <a:r>
              <a:rPr lang="en-US" dirty="0" smtClean="0"/>
              <a:t> problems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2336872"/>
            <a:ext cx="11774658" cy="4317145"/>
          </a:xfrm>
        </p:spPr>
        <p:txBody>
          <a:bodyPr/>
          <a:lstStyle/>
          <a:p>
            <a:r>
              <a:rPr lang="en-US" sz="2800" b="1" dirty="0" smtClean="0"/>
              <a:t>A. How large is </a:t>
            </a:r>
            <a:r>
              <a:rPr lang="en-US" sz="2800" b="1" dirty="0" err="1" smtClean="0"/>
              <a:t>Freedonia’s</a:t>
            </a:r>
            <a:r>
              <a:rPr lang="en-US" sz="2800" b="1" dirty="0" smtClean="0"/>
              <a:t> labor force?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B. How many discouraged workers live in </a:t>
            </a:r>
            <a:r>
              <a:rPr lang="en-US" sz="2800" b="1" dirty="0" err="1" smtClean="0"/>
              <a:t>Freedonia</a:t>
            </a:r>
            <a:r>
              <a:rPr lang="en-US" sz="2800" b="1" dirty="0" smtClean="0"/>
              <a:t>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C. How are missing citizens (not all are accounted for in the chart) classified?  What might they be doing?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D. How many of </a:t>
            </a:r>
            <a:r>
              <a:rPr lang="en-US" sz="2800" b="1" dirty="0" err="1" smtClean="0"/>
              <a:t>Freedonia’s</a:t>
            </a:r>
            <a:r>
              <a:rPr lang="en-US" sz="2800" b="1" dirty="0" smtClean="0"/>
              <a:t> citizens are not in the labor force?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5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full-employment?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2336872"/>
            <a:ext cx="12090400" cy="452112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Natural rate of unemployment </a:t>
            </a:r>
            <a:r>
              <a:rPr lang="en-US" sz="3200" dirty="0" smtClean="0"/>
              <a:t>is about 5% in the U.S. in a normally functioning economy</a:t>
            </a:r>
          </a:p>
          <a:p>
            <a:pPr lvl="1"/>
            <a:r>
              <a:rPr lang="en-US" sz="3200" dirty="0" smtClean="0"/>
              <a:t>Frictional + structural unemployment/labor force  X 100  = natural rate of employment</a:t>
            </a:r>
          </a:p>
          <a:p>
            <a:pPr lvl="1"/>
            <a:endParaRPr lang="en-US" sz="3200" dirty="0"/>
          </a:p>
          <a:p>
            <a:r>
              <a:rPr lang="en-US" sz="3200" b="1" dirty="0" smtClean="0">
                <a:solidFill>
                  <a:srgbClr val="FFFF00"/>
                </a:solidFill>
              </a:rPr>
              <a:t>Full employment is ≠ 100%</a:t>
            </a:r>
          </a:p>
          <a:p>
            <a:pPr lvl="1"/>
            <a:r>
              <a:rPr lang="en-US" sz="3200" dirty="0" smtClean="0"/>
              <a:t>Level of employment corresponds with natural rate</a:t>
            </a:r>
          </a:p>
          <a:p>
            <a:pPr lvl="1"/>
            <a:r>
              <a:rPr lang="en-US" sz="3200" dirty="0" smtClean="0"/>
              <a:t>Excludes cyclical unemployment</a:t>
            </a:r>
          </a:p>
        </p:txBody>
      </p:sp>
    </p:spTree>
    <p:extLst>
      <p:ext uri="{BB962C8B-B14F-4D97-AF65-F5344CB8AC3E}">
        <p14:creationId xmlns:p14="http://schemas.microsoft.com/office/powerpoint/2010/main" val="14775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is okay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578" y="1293697"/>
            <a:ext cx="7080563" cy="52197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9" y="2336873"/>
            <a:ext cx="6115050" cy="397820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Some unemployment is alright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200" b="1" dirty="0" smtClean="0"/>
              <a:t>Frictional unemployment: moving to better jobs; better “fits”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510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Wages with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6873"/>
            <a:ext cx="11858171" cy="35993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Real Wage = Nominal Wage in that Year/CPI in that year X 100</a:t>
            </a:r>
            <a:endParaRPr lang="en-US" sz="3200" dirty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 </a:t>
            </a:r>
            <a:r>
              <a:rPr lang="en-US" sz="3200" dirty="0" smtClean="0"/>
              <a:t>Real earnings in 1980: $269/week / CPI of 86.3 X 100 = $312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Real earnings in 2010: $751/week/ CPI of 219.2 X 100 = $343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8525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4" y="550028"/>
            <a:ext cx="9613861" cy="1080938"/>
          </a:xfrm>
        </p:spPr>
        <p:txBody>
          <a:bodyPr/>
          <a:lstStyle/>
          <a:p>
            <a:r>
              <a:rPr lang="en-US" dirty="0" smtClean="0"/>
              <a:t>Hyperinflation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26" b="6019"/>
          <a:stretch/>
        </p:blipFill>
        <p:spPr>
          <a:xfrm>
            <a:off x="5793468" y="172656"/>
            <a:ext cx="6398532" cy="6441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61" y="1465942"/>
            <a:ext cx="3924746" cy="52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462942"/>
            <a:ext cx="9613861" cy="1080938"/>
          </a:xfrm>
        </p:spPr>
        <p:txBody>
          <a:bodyPr/>
          <a:lstStyle/>
          <a:p>
            <a:r>
              <a:rPr lang="en-US" dirty="0" smtClean="0"/>
              <a:t>Practice with wages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92687"/>
              </p:ext>
            </p:extLst>
          </p:nvPr>
        </p:nvGraphicFramePr>
        <p:xfrm>
          <a:off x="246742" y="1494969"/>
          <a:ext cx="11785600" cy="526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/>
                <a:gridCol w="2946400"/>
                <a:gridCol w="2946400"/>
                <a:gridCol w="2946400"/>
              </a:tblGrid>
              <a:tr h="8200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Nominal weekly Earnings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Earnings (1983</a:t>
                      </a:r>
                      <a:r>
                        <a:rPr lang="en-US" sz="2400" baseline="0" dirty="0" smtClean="0"/>
                        <a:t> $)</a:t>
                      </a:r>
                      <a:endParaRPr lang="en-US" sz="2400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$312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$318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$312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$314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$334</a:t>
                      </a:r>
                      <a:endParaRPr lang="en-US" dirty="0"/>
                    </a:p>
                  </a:txBody>
                  <a:tcPr/>
                </a:tc>
              </a:tr>
              <a:tr h="649002"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196.8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$334</a:t>
                      </a:r>
                      <a:endParaRPr lang="en-US" dirty="0"/>
                    </a:p>
                  </a:txBody>
                  <a:tcPr/>
                </a:tc>
              </a:tr>
              <a:tr h="551716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7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Inflation and Real Hourly Wage Rate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37950"/>
              </p:ext>
            </p:extLst>
          </p:nvPr>
        </p:nvGraphicFramePr>
        <p:xfrm>
          <a:off x="116115" y="1834166"/>
          <a:ext cx="11945255" cy="4766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051"/>
                <a:gridCol w="2389051"/>
                <a:gridCol w="2389051"/>
                <a:gridCol w="2389051"/>
                <a:gridCol w="2389051"/>
              </a:tblGrid>
              <a:tr h="9772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Inflation </a:t>
                      </a:r>
                      <a:r>
                        <a:rPr lang="en-US" sz="2400" dirty="0" smtClean="0"/>
                        <a:t>Rate </a:t>
                      </a:r>
                      <a:r>
                        <a:rPr lang="en-US" sz="1800" dirty="0" smtClean="0"/>
                        <a:t>(nom CPI – real</a:t>
                      </a:r>
                      <a:r>
                        <a:rPr lang="en-US" sz="1800" baseline="0" dirty="0" smtClean="0"/>
                        <a:t> CPI/real CPI)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Nominal Wage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Real </a:t>
                      </a:r>
                      <a:r>
                        <a:rPr lang="en-US" sz="2400" dirty="0" smtClean="0"/>
                        <a:t>Wage </a:t>
                      </a:r>
                      <a:r>
                        <a:rPr lang="en-US" sz="1800" dirty="0" smtClean="0"/>
                        <a:t>(nom wage/CPI)</a:t>
                      </a:r>
                      <a:endParaRPr lang="en-US" sz="1800" dirty="0"/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$10.00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$12.00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$13.00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9400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$12.75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this all fit together? The business Cycle: Times of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5" y="2336872"/>
            <a:ext cx="11858172" cy="438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871" y="2219323"/>
            <a:ext cx="6501663" cy="423621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643063" y="2336872"/>
            <a:ext cx="5443537" cy="863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Recession (2 consecutive quarters of declining GDP)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37" y="2139950"/>
            <a:ext cx="6429839" cy="418941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500438" y="3314700"/>
            <a:ext cx="5357812" cy="857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Depression (depends on source – 4 – 8 quarters of declining GDP)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1337508" cy="4383241"/>
          </a:xfrm>
        </p:spPr>
        <p:txBody>
          <a:bodyPr/>
          <a:lstStyle/>
          <a:p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2177254"/>
            <a:ext cx="6972301" cy="454285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200525" y="4729163"/>
            <a:ext cx="3414713" cy="1000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52622" y="1949576"/>
            <a:ext cx="41774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47 Recessions and Depressions in U.S. History:</a:t>
            </a:r>
          </a:p>
          <a:p>
            <a:endParaRPr lang="en-US" sz="2800" b="1" dirty="0" smtClean="0"/>
          </a:p>
          <a:p>
            <a:r>
              <a:rPr lang="en-US" sz="2400" dirty="0" smtClean="0"/>
              <a:t>Panic of 1785</a:t>
            </a:r>
          </a:p>
          <a:p>
            <a:r>
              <a:rPr lang="en-US" sz="2400" dirty="0" smtClean="0"/>
              <a:t>Mid 1800s</a:t>
            </a:r>
          </a:p>
          <a:p>
            <a:r>
              <a:rPr lang="en-US" sz="2400" dirty="0" smtClean="0"/>
              <a:t>Panic of 1857</a:t>
            </a:r>
          </a:p>
          <a:p>
            <a:r>
              <a:rPr lang="en-US" sz="2400" dirty="0" smtClean="0"/>
              <a:t>1873</a:t>
            </a:r>
          </a:p>
          <a:p>
            <a:r>
              <a:rPr lang="en-US" sz="2400" dirty="0" smtClean="0"/>
              <a:t>1893</a:t>
            </a:r>
          </a:p>
          <a:p>
            <a:r>
              <a:rPr lang="en-US" sz="2400" dirty="0" smtClean="0"/>
              <a:t>Depression of 1907</a:t>
            </a:r>
          </a:p>
          <a:p>
            <a:r>
              <a:rPr lang="en-US" sz="2400" dirty="0" smtClean="0"/>
              <a:t>Depression of 1920-1</a:t>
            </a:r>
          </a:p>
          <a:p>
            <a:r>
              <a:rPr lang="en-US" sz="2400" dirty="0" smtClean="0"/>
              <a:t>Great Depression 1929</a:t>
            </a:r>
          </a:p>
        </p:txBody>
      </p:sp>
    </p:spTree>
    <p:extLst>
      <p:ext uri="{BB962C8B-B14F-4D97-AF65-F5344CB8AC3E}">
        <p14:creationId xmlns:p14="http://schemas.microsoft.com/office/powerpoint/2010/main" val="13622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Recovery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9175" y="1671637"/>
            <a:ext cx="7732441" cy="503555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214438" y="3529013"/>
            <a:ext cx="3386137" cy="1327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Kondratieff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9429"/>
            <a:ext cx="11872913" cy="4898571"/>
          </a:xfrm>
        </p:spPr>
        <p:txBody>
          <a:bodyPr>
            <a:noAutofit/>
          </a:bodyPr>
          <a:lstStyle/>
          <a:p>
            <a:r>
              <a:rPr lang="en-US" b="1" dirty="0" smtClean="0"/>
              <a:t>Theory of Cycle of business cycles: pattern of 50-60 </a:t>
            </a:r>
            <a:r>
              <a:rPr lang="en-US" b="1" dirty="0" err="1" smtClean="0"/>
              <a:t>yrs</a:t>
            </a:r>
            <a:endParaRPr lang="en-US" b="1" dirty="0" smtClean="0"/>
          </a:p>
          <a:p>
            <a:pPr lvl="1"/>
            <a:r>
              <a:rPr lang="en-US" sz="2400" b="1" dirty="0" smtClean="0"/>
              <a:t>Cycle of prosperity preceded by population increases (includes immigration)</a:t>
            </a:r>
          </a:p>
          <a:p>
            <a:pPr lvl="2"/>
            <a:r>
              <a:rPr lang="en-US" sz="2400" b="1" dirty="0" smtClean="0"/>
              <a:t>Leads to high demand</a:t>
            </a:r>
          </a:p>
          <a:p>
            <a:pPr lvl="2"/>
            <a:r>
              <a:rPr lang="en-US" sz="2400" b="1" dirty="0" smtClean="0"/>
              <a:t>Producers can’t keep up with demands</a:t>
            </a:r>
          </a:p>
          <a:p>
            <a:pPr lvl="2"/>
            <a:r>
              <a:rPr lang="en-US" sz="2400" b="1" dirty="0" smtClean="0"/>
              <a:t>High inflation</a:t>
            </a:r>
          </a:p>
          <a:p>
            <a:pPr lvl="2"/>
            <a:r>
              <a:rPr lang="en-US" sz="2400" b="1" dirty="0" smtClean="0"/>
              <a:t>High credit use</a:t>
            </a:r>
          </a:p>
          <a:p>
            <a:pPr lvl="1"/>
            <a:r>
              <a:rPr lang="en-US" sz="2400" b="1" dirty="0" smtClean="0"/>
              <a:t>Each cycle grows better with higher and higher inflation</a:t>
            </a:r>
          </a:p>
          <a:p>
            <a:pPr lvl="1"/>
            <a:r>
              <a:rPr lang="en-US" sz="2400" b="1" dirty="0" smtClean="0"/>
              <a:t>Inflation devalues the dollar</a:t>
            </a:r>
          </a:p>
          <a:p>
            <a:pPr lvl="1"/>
            <a:r>
              <a:rPr lang="en-US" sz="2400" b="1" dirty="0" smtClean="0"/>
              <a:t>Government is overturned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Downward part of cycle</a:t>
            </a:r>
          </a:p>
          <a:p>
            <a:pPr lvl="2"/>
            <a:r>
              <a:rPr lang="en-US" sz="2400" b="1" dirty="0" smtClean="0"/>
              <a:t>Poverty and depression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2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25" y="114300"/>
            <a:ext cx="9929812" cy="6600825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00074" y="1014412"/>
            <a:ext cx="1371601" cy="942975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1929</a:t>
            </a:r>
            <a:endParaRPr lang="en-US" sz="28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714874" y="114300"/>
            <a:ext cx="1471613" cy="1171575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1945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4439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79" b="12880"/>
          <a:stretch/>
        </p:blipFill>
        <p:spPr>
          <a:xfrm>
            <a:off x="1146824" y="322261"/>
            <a:ext cx="10013797" cy="617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0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for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04643"/>
            <a:ext cx="6329363" cy="452112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Over-production theory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FF00"/>
                </a:solidFill>
              </a:rPr>
              <a:t>Under-Consumption theory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FF00"/>
                </a:solidFill>
              </a:rPr>
              <a:t>Monetary theory</a:t>
            </a:r>
          </a:p>
          <a:p>
            <a:endParaRPr lang="en-US" sz="3200" dirty="0"/>
          </a:p>
          <a:p>
            <a:r>
              <a:rPr lang="en-US" sz="3200" b="1" dirty="0" smtClean="0">
                <a:solidFill>
                  <a:srgbClr val="FFFF00"/>
                </a:solidFill>
              </a:rPr>
              <a:t>Imbalance between saving and investment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" t="37858" r="55617" b="26228"/>
          <a:stretch/>
        </p:blipFill>
        <p:spPr>
          <a:xfrm>
            <a:off x="5684554" y="1582057"/>
            <a:ext cx="6507446" cy="380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1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and Hyperinflation (P = 100 in 1913)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91323"/>
              </p:ext>
            </p:extLst>
          </p:nvPr>
        </p:nvGraphicFramePr>
        <p:xfrm>
          <a:off x="159656" y="2220685"/>
          <a:ext cx="11785600" cy="438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2800"/>
                <a:gridCol w="5892800"/>
              </a:tblGrid>
              <a:tr h="5993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 of Price Index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</a:t>
                      </a:r>
                      <a:r>
                        <a:rPr lang="en-US" sz="2000" baseline="0" dirty="0" smtClean="0"/>
                        <a:t> 1921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 1922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Jan 1923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278,500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Aug 1923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94,400,000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Sept</a:t>
                      </a:r>
                      <a:r>
                        <a:rPr lang="en-US" sz="2000" baseline="0" dirty="0" smtClean="0"/>
                        <a:t> 1923  (state of emergency declared)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2,390,000,000  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Oct 1923 (failed Nazi coup 11/9/23)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709,600,000,000</a:t>
                      </a:r>
                      <a:endParaRPr lang="en-US" sz="2000" dirty="0"/>
                    </a:p>
                  </a:txBody>
                  <a:tcPr/>
                </a:tc>
              </a:tr>
              <a:tr h="54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</a:t>
                      </a:r>
                      <a:r>
                        <a:rPr lang="en-US" sz="2000" baseline="0" dirty="0" smtClean="0"/>
                        <a:t> 15, 1923 (converted to new denomination)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75,000,000,000,000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0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82" y="722870"/>
            <a:ext cx="9613861" cy="1080938"/>
          </a:xfrm>
        </p:spPr>
        <p:txBody>
          <a:bodyPr/>
          <a:lstStyle/>
          <a:p>
            <a:r>
              <a:rPr lang="en-US" dirty="0" smtClean="0"/>
              <a:t>More theories on the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04572"/>
            <a:ext cx="5759205" cy="45865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Psychological Theory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War Theory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Sunspot, Weather, Crop Theories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Innovation Theory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FF00"/>
                </a:solidFill>
              </a:rPr>
              <a:t>Self-Generating Theory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26" y="2986011"/>
            <a:ext cx="5108902" cy="3826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78" y="853935"/>
            <a:ext cx="4493622" cy="37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9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>
                <a:solidFill>
                  <a:srgbClr val="FFFF00"/>
                </a:solidFill>
              </a:rPr>
              <a:t>Anticipated</a:t>
            </a:r>
            <a:r>
              <a:rPr lang="en-US" sz="4000" dirty="0" smtClean="0"/>
              <a:t>: Expected; consumers and businesses plan for it</a:t>
            </a:r>
          </a:p>
        </p:txBody>
      </p:sp>
    </p:spTree>
    <p:extLst>
      <p:ext uri="{BB962C8B-B14F-4D97-AF65-F5344CB8AC3E}">
        <p14:creationId xmlns:p14="http://schemas.microsoft.com/office/powerpoint/2010/main" val="18705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14" y="2002971"/>
            <a:ext cx="11771085" cy="465908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CPI</a:t>
            </a:r>
            <a:r>
              <a:rPr lang="en-US" sz="2800" dirty="0" smtClean="0"/>
              <a:t>= Consumer Price Index</a:t>
            </a:r>
          </a:p>
          <a:p>
            <a:pPr lvl="1"/>
            <a:r>
              <a:rPr lang="en-US" sz="2800" dirty="0" smtClean="0"/>
              <a:t>Based on basket of goods from 1983 (between ‘82-’83)</a:t>
            </a:r>
          </a:p>
          <a:p>
            <a:pPr lvl="1"/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GDP Deflator </a:t>
            </a:r>
          </a:p>
          <a:p>
            <a:pPr lvl="1"/>
            <a:r>
              <a:rPr lang="en-US" sz="2800" dirty="0" smtClean="0"/>
              <a:t>Based on general price index</a:t>
            </a:r>
          </a:p>
          <a:p>
            <a:pPr lvl="2"/>
            <a:r>
              <a:rPr lang="en-US" sz="2800" dirty="0" smtClean="0"/>
              <a:t>= current basket of goods current price/current basket of goods at real price X 100</a:t>
            </a:r>
          </a:p>
          <a:p>
            <a:pPr lvl="2"/>
            <a:endParaRPr lang="en-US" sz="28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PPI</a:t>
            </a:r>
            <a:r>
              <a:rPr lang="en-US" sz="2800" dirty="0" smtClean="0"/>
              <a:t>= Producer Price Index</a:t>
            </a:r>
          </a:p>
          <a:p>
            <a:pPr lvl="1"/>
            <a:r>
              <a:rPr lang="en-US" sz="2800" dirty="0" smtClean="0"/>
              <a:t>Based on change in selling prices received by producers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44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PCE</a:t>
            </a:r>
            <a:r>
              <a:rPr lang="en-US" sz="2800" dirty="0"/>
              <a:t>= Personal Consumption Expenditure </a:t>
            </a:r>
          </a:p>
          <a:p>
            <a:pPr lvl="1"/>
            <a:r>
              <a:rPr lang="en-US" sz="2800" dirty="0"/>
              <a:t>Based on Consumer piece of the GDP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Inflation Causes: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96" y="2073499"/>
            <a:ext cx="11677061" cy="4597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Causes are up for debate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Cost-Push</a:t>
            </a:r>
            <a:r>
              <a:rPr lang="en-US" sz="2800" dirty="0" smtClean="0"/>
              <a:t>: </a:t>
            </a:r>
          </a:p>
          <a:p>
            <a:pPr lvl="2"/>
            <a:r>
              <a:rPr lang="en-US" sz="2800" dirty="0"/>
              <a:t>Wages are exceeding </a:t>
            </a:r>
            <a:r>
              <a:rPr lang="en-US" sz="2800" dirty="0" smtClean="0"/>
              <a:t>productivity</a:t>
            </a:r>
          </a:p>
          <a:p>
            <a:pPr lvl="2"/>
            <a:r>
              <a:rPr lang="en-US" sz="2800" dirty="0" smtClean="0"/>
              <a:t>Administered Prices</a:t>
            </a:r>
            <a:endParaRPr lang="en-US" sz="2800" dirty="0"/>
          </a:p>
          <a:p>
            <a:pPr lvl="2"/>
            <a:r>
              <a:rPr lang="en-US" sz="2800" dirty="0" smtClean="0"/>
              <a:t>Market Structure</a:t>
            </a:r>
            <a:endParaRPr lang="en-US" sz="2800" dirty="0"/>
          </a:p>
          <a:p>
            <a:pPr lvl="2"/>
            <a:r>
              <a:rPr lang="en-US" sz="2800" dirty="0"/>
              <a:t>Invisible </a:t>
            </a:r>
            <a:r>
              <a:rPr lang="en-US" sz="2800" dirty="0" smtClean="0"/>
              <a:t>Handshake </a:t>
            </a:r>
            <a:endParaRPr lang="en-US" sz="2800" dirty="0"/>
          </a:p>
          <a:p>
            <a:pPr lvl="2"/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Party Payment </a:t>
            </a:r>
            <a:r>
              <a:rPr lang="en-US" sz="2800" dirty="0" smtClean="0"/>
              <a:t>Systems</a:t>
            </a:r>
            <a:endParaRPr lang="en-US" sz="2800" dirty="0"/>
          </a:p>
          <a:p>
            <a:pPr lvl="2"/>
            <a:r>
              <a:rPr lang="en-US" sz="2800" dirty="0"/>
              <a:t>Trade </a:t>
            </a:r>
            <a:r>
              <a:rPr lang="en-US" sz="2800" dirty="0" smtClean="0"/>
              <a:t>Restrictions</a:t>
            </a:r>
            <a:endParaRPr lang="en-US" sz="2800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Inflation Causes: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308479" cy="4397756"/>
          </a:xfrm>
        </p:spPr>
        <p:txBody>
          <a:bodyPr>
            <a:normAutofit/>
          </a:bodyPr>
          <a:lstStyle/>
          <a:p>
            <a:pPr lvl="1"/>
            <a:r>
              <a:rPr lang="en-US" sz="3200" b="1" dirty="0">
                <a:solidFill>
                  <a:srgbClr val="FFFF00"/>
                </a:solidFill>
              </a:rPr>
              <a:t>Demand-Pull: </a:t>
            </a:r>
            <a:endParaRPr lang="en-US" sz="2800" dirty="0"/>
          </a:p>
          <a:p>
            <a:pPr lvl="2"/>
            <a:r>
              <a:rPr lang="en-US" sz="2800" dirty="0"/>
              <a:t>Government Deficit Spending </a:t>
            </a:r>
          </a:p>
          <a:p>
            <a:pPr lvl="2"/>
            <a:r>
              <a:rPr lang="en-US" sz="2800" dirty="0"/>
              <a:t>Transfer Payments </a:t>
            </a:r>
          </a:p>
          <a:p>
            <a:pPr lvl="2"/>
            <a:r>
              <a:rPr lang="en-US" sz="2800" dirty="0"/>
              <a:t>Automatic Stabilizers </a:t>
            </a:r>
          </a:p>
          <a:p>
            <a:pPr lvl="2"/>
            <a:r>
              <a:rPr lang="en-US" sz="2800" dirty="0"/>
              <a:t>Politics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3190</TotalTime>
  <Words>969</Words>
  <Application>Microsoft Office PowerPoint</Application>
  <PresentationFormat>Widescreen</PresentationFormat>
  <Paragraphs>283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Trebuchet MS</vt:lpstr>
      <vt:lpstr>Berlin</vt:lpstr>
      <vt:lpstr>Inflation Part 2 and Unemployment</vt:lpstr>
      <vt:lpstr>Inflation terms revisited:</vt:lpstr>
      <vt:lpstr>Hyperinflation</vt:lpstr>
      <vt:lpstr>Germany and Hyperinflation (P = 100 in 1913)</vt:lpstr>
      <vt:lpstr>Anticipated Inflation</vt:lpstr>
      <vt:lpstr>Indexes </vt:lpstr>
      <vt:lpstr>Indexes continued</vt:lpstr>
      <vt:lpstr>Unexpected Inflation Causes: Push</vt:lpstr>
      <vt:lpstr>Unexpected Inflation Causes: Pull</vt:lpstr>
      <vt:lpstr>PowerPoint Presentation</vt:lpstr>
      <vt:lpstr>Unanticipated Winners</vt:lpstr>
      <vt:lpstr>Unanticipated Losers</vt:lpstr>
      <vt:lpstr>PowerPoint Presentation</vt:lpstr>
      <vt:lpstr>Sample problems: calculate Real Interest Rate </vt:lpstr>
      <vt:lpstr>Labor and Unemployment </vt:lpstr>
      <vt:lpstr>Unemployment</vt:lpstr>
      <vt:lpstr>Unemployment continued </vt:lpstr>
      <vt:lpstr>Types of unemployment</vt:lpstr>
      <vt:lpstr>Who is not counted as “unemployed”?</vt:lpstr>
      <vt:lpstr>Other problems with unemployment measurements</vt:lpstr>
      <vt:lpstr>PowerPoint Presentation</vt:lpstr>
      <vt:lpstr>Costs of unemployment: Economic </vt:lpstr>
      <vt:lpstr>Costs of Unemployment: beyond monetary</vt:lpstr>
      <vt:lpstr>Unemployment disparity</vt:lpstr>
      <vt:lpstr>Sample problem: Freedonia uses the same method to calculate unemployment as the BLS. Compute their unemployment rate below.</vt:lpstr>
      <vt:lpstr>Freedonia problems continued</vt:lpstr>
      <vt:lpstr>What is full-employment?</vt:lpstr>
      <vt:lpstr>Some is okay</vt:lpstr>
      <vt:lpstr>Calculate Wages with inflation</vt:lpstr>
      <vt:lpstr>Practice with wages</vt:lpstr>
      <vt:lpstr>Calculate Inflation and Real Hourly Wage Rate</vt:lpstr>
      <vt:lpstr>How does this all fit together? The business Cycle: Times of Prosperity</vt:lpstr>
      <vt:lpstr>During Recession (2 consecutive quarters of declining GDP)</vt:lpstr>
      <vt:lpstr>During Depression (depends on source – 4 – 8 quarters of declining GDP)</vt:lpstr>
      <vt:lpstr>During Recovery</vt:lpstr>
      <vt:lpstr>Kondratieff Wave</vt:lpstr>
      <vt:lpstr>PowerPoint Presentation</vt:lpstr>
      <vt:lpstr>PowerPoint Presentation</vt:lpstr>
      <vt:lpstr>Theories for Business Cycle</vt:lpstr>
      <vt:lpstr>More theories on the business cycle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Part 2 and Unemployment</dc:title>
  <dc:creator>Erin Ennis</dc:creator>
  <cp:lastModifiedBy>Erin Ennis</cp:lastModifiedBy>
  <cp:revision>46</cp:revision>
  <cp:lastPrinted>2014-11-17T17:18:05Z</cp:lastPrinted>
  <dcterms:created xsi:type="dcterms:W3CDTF">2014-11-15T23:13:18Z</dcterms:created>
  <dcterms:modified xsi:type="dcterms:W3CDTF">2014-11-29T19:00:13Z</dcterms:modified>
</cp:coreProperties>
</file>