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269" r:id="rId3"/>
    <p:sldId id="257" r:id="rId4"/>
    <p:sldId id="266" r:id="rId5"/>
    <p:sldId id="258" r:id="rId6"/>
    <p:sldId id="259" r:id="rId7"/>
    <p:sldId id="271" r:id="rId8"/>
    <p:sldId id="260" r:id="rId9"/>
    <p:sldId id="270" r:id="rId10"/>
    <p:sldId id="265" r:id="rId11"/>
    <p:sldId id="261" r:id="rId12"/>
    <p:sldId id="262" r:id="rId13"/>
    <p:sldId id="263" r:id="rId14"/>
    <p:sldId id="264" r:id="rId15"/>
    <p:sldId id="267" r:id="rId16"/>
    <p:sldId id="268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86470" autoAdjust="0"/>
  </p:normalViewPr>
  <p:slideViewPr>
    <p:cSldViewPr showGuides="1">
      <p:cViewPr varScale="1">
        <p:scale>
          <a:sx n="74" d="100"/>
          <a:sy n="74" d="100"/>
        </p:scale>
        <p:origin x="516" y="7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1/14/2015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1/14/2015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612" y="1082040"/>
            <a:ext cx="11887200" cy="57759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2800" dirty="0" smtClean="0"/>
              <a:t>There’s a flood and scientists discover that soy will immunize people from Ebola – all in the same year.  Wisconsin produces soybeans and has a lot of hypochondriacs.  What happens to the equilibrium price and quantity of soybeans in Wisconsin?</a:t>
            </a:r>
          </a:p>
          <a:p>
            <a:endParaRPr lang="en-US" sz="2800" dirty="0"/>
          </a:p>
          <a:p>
            <a:r>
              <a:rPr lang="en-US" sz="2800" dirty="0" smtClean="0"/>
              <a:t>The new equilibrium price of soybeans is $10/bushel for 1000 bushels.  The government implements a ceiling of $9.  What happens to the amount of bushels produced?  What about the demand for immunizations? </a:t>
            </a:r>
          </a:p>
          <a:p>
            <a:endParaRPr lang="en-US" sz="2800" dirty="0"/>
          </a:p>
          <a:p>
            <a:r>
              <a:rPr lang="en-US" sz="2800" dirty="0" smtClean="0"/>
              <a:t>The farmers march on the Capital and the ceiling is changed to a floor of  $11.  Now what happens to the equilibrium? 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12" y="15240"/>
            <a:ext cx="8686801" cy="1066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UP: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6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Anticipated inflation</a:t>
            </a:r>
          </a:p>
          <a:p>
            <a:pPr marL="45720" indent="0">
              <a:buNone/>
            </a:pPr>
            <a:endParaRPr lang="en-US" sz="3200" dirty="0" smtClean="0"/>
          </a:p>
          <a:p>
            <a:r>
              <a:rPr lang="en-US" sz="3200" dirty="0" smtClean="0"/>
              <a:t>Unanticipated inflation</a:t>
            </a:r>
          </a:p>
          <a:p>
            <a:pPr marL="45720" indent="0">
              <a:buNone/>
            </a:pPr>
            <a:endParaRPr lang="en-US" sz="3200" dirty="0" smtClean="0"/>
          </a:p>
          <a:p>
            <a:r>
              <a:rPr lang="en-US" sz="3200" dirty="0" smtClean="0"/>
              <a:t>No inflation means that your money today will buy the same amount tomorrow.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 thought that…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800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 vs. Real</a:t>
            </a:r>
          </a:p>
          <a:p>
            <a:pPr lvl="1"/>
            <a:r>
              <a:rPr lang="en-US" sz="3200" dirty="0" smtClean="0"/>
              <a:t>Rate of $ today vs. Rate of $ today less the anticipated rate of inflation</a:t>
            </a:r>
          </a:p>
          <a:p>
            <a:pPr lvl="1"/>
            <a:r>
              <a:rPr lang="en-US" sz="3200" dirty="0" smtClean="0"/>
              <a:t>Real interest rates are the rate of return in terms of purchasing power</a:t>
            </a:r>
            <a:endParaRPr lang="en-US" sz="3200" dirty="0"/>
          </a:p>
          <a:p>
            <a:pPr lvl="1"/>
            <a:endParaRPr lang="en-US" dirty="0" smtClean="0"/>
          </a:p>
          <a:p>
            <a:pPr lvl="1"/>
            <a:r>
              <a:rPr lang="en-US" sz="2400" dirty="0" smtClean="0"/>
              <a:t>Interest is a way to bank against inflation – </a:t>
            </a:r>
          </a:p>
          <a:p>
            <a:pPr lvl="2"/>
            <a:r>
              <a:rPr lang="en-US" sz="2400" dirty="0" smtClean="0"/>
              <a:t>Loan for $100 today that takes 1 year to pay back</a:t>
            </a:r>
          </a:p>
          <a:p>
            <a:pPr lvl="3"/>
            <a:r>
              <a:rPr lang="en-US" sz="2400" dirty="0" smtClean="0"/>
              <a:t>Is the $100 going to buy as much today as it does in 12 months? 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rates and Inflation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752600"/>
            <a:ext cx="8915400" cy="4876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2800" dirty="0" smtClean="0"/>
              <a:t>Suppose the nominal interest rate is 7%</a:t>
            </a:r>
          </a:p>
          <a:p>
            <a:r>
              <a:rPr lang="en-US" sz="2800" dirty="0" smtClean="0"/>
              <a:t>Expected rate if inflation is 5%</a:t>
            </a:r>
          </a:p>
          <a:p>
            <a:r>
              <a:rPr lang="en-US" sz="2800" dirty="0" smtClean="0"/>
              <a:t>Current year is the base year for the price index used to calculate inflation</a:t>
            </a:r>
          </a:p>
          <a:p>
            <a:endParaRPr lang="en-US" sz="2800" dirty="0"/>
          </a:p>
          <a:p>
            <a:r>
              <a:rPr lang="en-US" sz="2800" dirty="0" smtClean="0"/>
              <a:t>What is the real interest rate?  </a:t>
            </a:r>
          </a:p>
          <a:p>
            <a:pPr lvl="1"/>
            <a:r>
              <a:rPr lang="en-US" sz="2800" dirty="0" smtClean="0"/>
              <a:t>Nominal rate – inflation rate = real rate</a:t>
            </a:r>
          </a:p>
          <a:p>
            <a:pPr lvl="1"/>
            <a:r>
              <a:rPr lang="en-US" sz="2800" dirty="0" smtClean="0"/>
              <a:t>7% – 5% = 2%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problem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Real interest rate is 3%</a:t>
            </a:r>
          </a:p>
          <a:p>
            <a:r>
              <a:rPr lang="en-US" sz="2800" dirty="0" smtClean="0"/>
              <a:t>Nominal rate is 6%</a:t>
            </a:r>
          </a:p>
          <a:p>
            <a:r>
              <a:rPr lang="en-US" sz="2800" dirty="0" smtClean="0"/>
              <a:t>What’s the inflation (anticipated) rate?</a:t>
            </a:r>
          </a:p>
          <a:p>
            <a:endParaRPr lang="en-US" sz="2800" dirty="0"/>
          </a:p>
          <a:p>
            <a:r>
              <a:rPr lang="en-US" sz="2800" dirty="0" smtClean="0"/>
              <a:t>Nominal – Real = Inflation (anticipated) rate</a:t>
            </a:r>
          </a:p>
          <a:p>
            <a:r>
              <a:rPr lang="en-US" sz="2800" dirty="0" smtClean="0"/>
              <a:t>6% - 3% </a:t>
            </a:r>
            <a:r>
              <a:rPr lang="en-US" sz="2800" smtClean="0"/>
              <a:t>= 3%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1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31812" y="1828800"/>
                <a:ext cx="10972800" cy="4191000"/>
              </a:xfr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𝑅𝑒𝑎𝑙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𝐺𝐷𝑃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𝑦𝑒𝑎𝑟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𝑅𝑒𝑎𝑙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𝐺𝐷𝑃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𝑝𝑟𝑒𝑣𝑖𝑜𝑢𝑠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𝑦𝑒𝑎𝑟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𝑅𝑒𝑎𝑙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𝐺𝐷𝑃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𝑝𝑟𝑒𝑣𝑖𝑜𝑢𝑠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100</m:t>
                    </m:r>
                  </m:oMath>
                </a14:m>
                <a:endParaRPr lang="en-US" sz="3200" dirty="0" smtClean="0"/>
              </a:p>
              <a:p>
                <a:endParaRPr lang="en-US" sz="3200" dirty="0"/>
              </a:p>
              <a:p>
                <a:pPr marL="4572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[(Real </a:t>
                </a:r>
                <a:r>
                  <a:rPr lang="en-US" sz="3200" dirty="0" err="1" smtClean="0"/>
                  <a:t>Yc</a:t>
                </a:r>
                <a:r>
                  <a:rPr lang="en-US" sz="3200" dirty="0" smtClean="0"/>
                  <a:t> – Real </a:t>
                </a:r>
                <a:r>
                  <a:rPr lang="en-US" sz="3200" dirty="0" err="1" smtClean="0"/>
                  <a:t>Yp</a:t>
                </a:r>
                <a:r>
                  <a:rPr lang="en-US" sz="3200" dirty="0" smtClean="0"/>
                  <a:t>)/ Real </a:t>
                </a:r>
                <a:r>
                  <a:rPr lang="en-US" sz="3200" dirty="0" err="1" smtClean="0"/>
                  <a:t>Yp</a:t>
                </a:r>
                <a:r>
                  <a:rPr lang="en-US" sz="3200" dirty="0" smtClean="0"/>
                  <a:t>] x 100 = GDP Growth Rate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12" y="1828800"/>
                <a:ext cx="10972800" cy="4191000"/>
              </a:xfrm>
              <a:blipFill rotWithShape="0">
                <a:blip r:embed="rId2"/>
                <a:stretch>
                  <a:fillRect t="-3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 Growth Rate =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3290500"/>
            <a:ext cx="65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lIns="0" tIns="0" rIns="0" bIns="0" rtlCol="0" anchor="ctr" anchorCtr="1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9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685800"/>
            <a:ext cx="9829800" cy="5715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800" dirty="0" err="1" smtClean="0"/>
              <a:t>Ennisland’s</a:t>
            </a:r>
            <a:r>
              <a:rPr lang="en-US" sz="2800" dirty="0" smtClean="0"/>
              <a:t> people only purchase candy and chips.  In 2012, they spent $15 on candy, at $1 each.  They spent $150 on chips, at $2 each, the same year.  In 2013, candy cost $1.25/</a:t>
            </a:r>
            <a:r>
              <a:rPr lang="en-US" sz="2800" dirty="0" err="1" smtClean="0"/>
              <a:t>ea</a:t>
            </a:r>
            <a:r>
              <a:rPr lang="en-US" sz="2800" dirty="0" smtClean="0"/>
              <a:t> and chips cost $3/ea.</a:t>
            </a:r>
          </a:p>
          <a:p>
            <a:endParaRPr lang="en-US" sz="2800" dirty="0"/>
          </a:p>
          <a:p>
            <a:r>
              <a:rPr lang="en-US" sz="2800" dirty="0" smtClean="0"/>
              <a:t>What was the CPI in 2012 for candy and chips?</a:t>
            </a:r>
          </a:p>
          <a:p>
            <a:r>
              <a:rPr lang="en-US" sz="2800" dirty="0" smtClean="0"/>
              <a:t>What was portion of the household budget was spent on chips?</a:t>
            </a:r>
          </a:p>
          <a:p>
            <a:r>
              <a:rPr lang="en-US" sz="2800" dirty="0" smtClean="0"/>
              <a:t>What was the CPI in 2013?</a:t>
            </a:r>
          </a:p>
          <a:p>
            <a:r>
              <a:rPr lang="en-US" sz="2800" dirty="0" smtClean="0"/>
              <a:t>What was the rate of inflation?</a:t>
            </a:r>
          </a:p>
        </p:txBody>
      </p:sp>
    </p:spTree>
    <p:extLst>
      <p:ext uri="{BB962C8B-B14F-4D97-AF65-F5344CB8AC3E}">
        <p14:creationId xmlns:p14="http://schemas.microsoft.com/office/powerpoint/2010/main" val="31894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1812" y="1981200"/>
            <a:ext cx="5029201" cy="1397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Purchasing Power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7344" y="414019"/>
            <a:ext cx="5029200" cy="1295401"/>
          </a:xfrm>
        </p:spPr>
        <p:txBody>
          <a:bodyPr>
            <a:normAutofit/>
          </a:bodyPr>
          <a:lstStyle/>
          <a:p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</a:t>
            </a:r>
            <a:endParaRPr lang="en-US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812" y="1066800"/>
            <a:ext cx="66103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212" y="1447800"/>
            <a:ext cx="10668000" cy="4572000"/>
          </a:xfrm>
        </p:spPr>
        <p:txBody>
          <a:bodyPr/>
          <a:lstStyle/>
          <a:p>
            <a:r>
              <a:rPr lang="en-US" sz="3200" dirty="0" smtClean="0"/>
              <a:t>- Redistributes purchasing power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lvl="1"/>
            <a:r>
              <a:rPr lang="en-US" sz="2800" dirty="0" smtClean="0"/>
              <a:t>Inflation		Consumer 		   Seller		</a:t>
            </a:r>
          </a:p>
          <a:p>
            <a:pPr marL="1508760" lvl="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Buying power	   Profits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193730"/>
            <a:ext cx="8686801" cy="647700"/>
          </a:xfrm>
        </p:spPr>
        <p:txBody>
          <a:bodyPr/>
          <a:lstStyle/>
          <a:p>
            <a:r>
              <a:rPr lang="en-US" dirty="0" smtClean="0"/>
              <a:t>Who cares?  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1903412" y="3476789"/>
            <a:ext cx="609600" cy="762000"/>
          </a:xfrm>
          <a:prstGeom prst="up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006005" y="3527480"/>
            <a:ext cx="609600" cy="762000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8096084" y="3476789"/>
            <a:ext cx="533400" cy="762000"/>
          </a:xfrm>
          <a:prstGeom prst="up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7612" y="4845159"/>
            <a:ext cx="9220200" cy="18158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 smtClean="0"/>
              <a:t> *Reduces Purchasing Power</a:t>
            </a:r>
            <a:r>
              <a:rPr lang="en-US" sz="2800" dirty="0"/>
              <a:t> </a:t>
            </a:r>
            <a:r>
              <a:rPr lang="en-US" sz="2800" dirty="0" smtClean="0"/>
              <a:t>if the rate doesn’t match nominal wages</a:t>
            </a:r>
          </a:p>
          <a:p>
            <a:r>
              <a:rPr lang="en-US" sz="2800" dirty="0" smtClean="0"/>
              <a:t> *Spend more time and resources shopping</a:t>
            </a:r>
          </a:p>
          <a:p>
            <a:r>
              <a:rPr lang="en-US" sz="2800" dirty="0" smtClean="0"/>
              <a:t> *Costs to producers</a:t>
            </a:r>
          </a:p>
        </p:txBody>
      </p:sp>
    </p:spTree>
    <p:extLst>
      <p:ext uri="{BB962C8B-B14F-4D97-AF65-F5344CB8AC3E}">
        <p14:creationId xmlns:p14="http://schemas.microsoft.com/office/powerpoint/2010/main" val="11348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5383713" cy="5029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r>
              <a:rPr lang="en-US" sz="3600" dirty="0" smtClean="0"/>
              <a:t>Inflation: Prices are moving up</a:t>
            </a:r>
          </a:p>
          <a:p>
            <a:r>
              <a:rPr lang="en-US" sz="3600" dirty="0" smtClean="0"/>
              <a:t>Deflation: Prices are moving down</a:t>
            </a:r>
          </a:p>
          <a:p>
            <a:r>
              <a:rPr lang="en-US" sz="3600" dirty="0" smtClean="0"/>
              <a:t>Stagflation</a:t>
            </a:r>
            <a:r>
              <a:rPr lang="en-US" sz="3600" smtClean="0"/>
              <a:t>: </a:t>
            </a:r>
            <a:r>
              <a:rPr lang="en-US" sz="3600" smtClean="0"/>
              <a:t>high </a:t>
            </a:r>
            <a:r>
              <a:rPr lang="en-US" sz="3600" dirty="0" smtClean="0"/>
              <a:t>unemployment and high inflation</a:t>
            </a:r>
            <a:endParaRPr lang="en-US" sz="3600" dirty="0" smtClean="0"/>
          </a:p>
          <a:p>
            <a:endParaRPr lang="en-US" dirty="0"/>
          </a:p>
          <a:p>
            <a:r>
              <a:rPr lang="en-US" dirty="0"/>
              <a:t>https://www.khanacademy.org/economics-finance-domain/core-finance/inflation-tutorial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28600"/>
            <a:ext cx="8686801" cy="1066800"/>
          </a:xfrm>
        </p:spPr>
        <p:txBody>
          <a:bodyPr/>
          <a:lstStyle/>
          <a:p>
            <a:r>
              <a:rPr lang="en-US" dirty="0" smtClean="0"/>
              <a:t>Definitions:</a:t>
            </a:r>
            <a:endParaRPr lang="en-US" dirty="0"/>
          </a:p>
        </p:txBody>
      </p:sp>
      <p:pic>
        <p:nvPicPr>
          <p:cNvPr id="1026" name="Picture 2" descr="Violet 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90" y="762000"/>
            <a:ext cx="659780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 I pay today may not be what I’ll pay for the same thing next year.</a:t>
            </a:r>
          </a:p>
          <a:p>
            <a:endParaRPr lang="en-US" sz="3600" dirty="0"/>
          </a:p>
          <a:p>
            <a:r>
              <a:rPr lang="en-US" sz="3600" dirty="0" smtClean="0"/>
              <a:t>Nominal vs. Real values</a:t>
            </a:r>
          </a:p>
          <a:p>
            <a:pPr lvl="1"/>
            <a:r>
              <a:rPr lang="en-US" sz="3600" dirty="0" smtClean="0"/>
              <a:t>Current price vs. adjusted for time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Feeling the Power… to purchase goods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2" y="442175"/>
            <a:ext cx="6360708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825" y="-152400"/>
            <a:ext cx="5715000" cy="7448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1012" y="4340787"/>
            <a:ext cx="304800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dirty="0" smtClean="0"/>
              <a:t>1957: $11,000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9412" y="5913575"/>
            <a:ext cx="335280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dirty="0" smtClean="0"/>
              <a:t>2014: $107,000</a:t>
            </a:r>
          </a:p>
        </p:txBody>
      </p:sp>
    </p:spTree>
    <p:extLst>
      <p:ext uri="{BB962C8B-B14F-4D97-AF65-F5344CB8AC3E}">
        <p14:creationId xmlns:p14="http://schemas.microsoft.com/office/powerpoint/2010/main" val="2718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219200"/>
            <a:ext cx="11811000" cy="5334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Price index = Basket of goods today/basket of goods in base year X 100</a:t>
            </a:r>
          </a:p>
          <a:p>
            <a:endParaRPr lang="en-US" sz="3600" dirty="0"/>
          </a:p>
          <a:p>
            <a:r>
              <a:rPr lang="en-US" sz="3600" dirty="0" smtClean="0"/>
              <a:t>Q stays the same even though buying behavior changes</a:t>
            </a:r>
          </a:p>
          <a:p>
            <a:endParaRPr lang="en-US" sz="3600" dirty="0"/>
          </a:p>
          <a:p>
            <a:r>
              <a:rPr lang="en-US" sz="4400" dirty="0" smtClean="0"/>
              <a:t>Sum (base </a:t>
            </a:r>
            <a:r>
              <a:rPr lang="en-US" sz="4400" dirty="0" err="1" smtClean="0"/>
              <a:t>yr</a:t>
            </a:r>
            <a:r>
              <a:rPr lang="en-US" sz="4400" dirty="0" smtClean="0"/>
              <a:t> Q)(current </a:t>
            </a:r>
            <a:r>
              <a:rPr lang="en-US" sz="4400" dirty="0" err="1" smtClean="0"/>
              <a:t>yr</a:t>
            </a:r>
            <a:r>
              <a:rPr lang="en-US" sz="4400" dirty="0" smtClean="0"/>
              <a:t> P)/ Sum of (base </a:t>
            </a:r>
            <a:r>
              <a:rPr lang="en-US" sz="4400" dirty="0" err="1" smtClean="0"/>
              <a:t>yr</a:t>
            </a:r>
            <a:r>
              <a:rPr lang="en-US" sz="4400" dirty="0" smtClean="0"/>
              <a:t> Q) (base </a:t>
            </a:r>
            <a:r>
              <a:rPr lang="en-US" sz="4400" dirty="0" err="1" smtClean="0"/>
              <a:t>yr</a:t>
            </a:r>
            <a:r>
              <a:rPr lang="en-US" sz="4400" dirty="0" smtClean="0"/>
              <a:t> P)</a:t>
            </a:r>
          </a:p>
          <a:p>
            <a:endParaRPr lang="en-US" sz="4400" dirty="0"/>
          </a:p>
          <a:p>
            <a:r>
              <a:rPr lang="en-US" sz="4400" dirty="0" smtClean="0"/>
              <a:t>INFLATION = % change = CPI today – CPI base </a:t>
            </a:r>
            <a:r>
              <a:rPr lang="en-US" sz="4400" dirty="0" err="1" smtClean="0"/>
              <a:t>yr</a:t>
            </a:r>
            <a:r>
              <a:rPr lang="en-US" sz="4400" dirty="0" smtClean="0"/>
              <a:t>/CPI base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BLS determines what is in the CPI</a:t>
            </a:r>
            <a:endParaRPr lang="en-US" sz="3600" dirty="0"/>
          </a:p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9220201" cy="762000"/>
          </a:xfrm>
        </p:spPr>
        <p:txBody>
          <a:bodyPr/>
          <a:lstStyle/>
          <a:p>
            <a:r>
              <a:rPr lang="en-US" dirty="0" smtClean="0"/>
              <a:t>How do you figure this 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213" y="2286000"/>
            <a:ext cx="2286000" cy="19812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CPI </a:t>
            </a:r>
            <a:r>
              <a:rPr lang="en-US" sz="4400" b="0" dirty="0" smtClean="0">
                <a:solidFill>
                  <a:srgbClr val="C00000"/>
                </a:solidFill>
              </a:rPr>
              <a:t>is the “Basket of Goods”</a:t>
            </a:r>
            <a:endParaRPr lang="en-US" sz="4400" b="0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media.texasfarmbureau.org/wp-content/uploads/2013/06/FoodPriceComparison_06.2013-01-1024x66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40" b="3100"/>
          <a:stretch/>
        </p:blipFill>
        <p:spPr bwMode="auto">
          <a:xfrm>
            <a:off x="2621995" y="0"/>
            <a:ext cx="9533158" cy="684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812" y="152400"/>
            <a:ext cx="10134600" cy="6553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C</a:t>
            </a:r>
            <a:r>
              <a:rPr lang="en-US" dirty="0" smtClean="0"/>
              <a:t>onsumers </a:t>
            </a:r>
            <a:r>
              <a:rPr lang="en-US" dirty="0"/>
              <a:t>in Country B only purchase bananas and backrubs 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-fix </a:t>
            </a:r>
            <a:r>
              <a:rPr lang="en-US" dirty="0"/>
              <a:t>the basket of </a:t>
            </a:r>
            <a:r>
              <a:rPr lang="en-US" dirty="0" smtClean="0"/>
              <a:t>goods. </a:t>
            </a:r>
            <a:r>
              <a:rPr lang="en-US" dirty="0"/>
              <a:t>T</a:t>
            </a:r>
            <a:r>
              <a:rPr lang="en-US" dirty="0" smtClean="0"/>
              <a:t>ypical </a:t>
            </a:r>
            <a:r>
              <a:rPr lang="en-US" dirty="0"/>
              <a:t>consumer in Country B </a:t>
            </a:r>
            <a:r>
              <a:rPr lang="en-US" b="1" dirty="0" smtClean="0"/>
              <a:t>buys </a:t>
            </a:r>
            <a:r>
              <a:rPr lang="en-US" b="1" dirty="0">
                <a:solidFill>
                  <a:srgbClr val="C00000"/>
                </a:solidFill>
              </a:rPr>
              <a:t>5 </a:t>
            </a:r>
            <a:r>
              <a:rPr lang="en-US" b="1" dirty="0"/>
              <a:t>bananas &amp;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C00000"/>
                </a:solidFill>
              </a:rPr>
              <a:t>2 </a:t>
            </a:r>
            <a:r>
              <a:rPr lang="en-US" b="1" dirty="0"/>
              <a:t>backrubs in a given period of time, so </a:t>
            </a:r>
            <a:r>
              <a:rPr lang="en-US" b="1" dirty="0" smtClean="0"/>
              <a:t>fixed </a:t>
            </a:r>
            <a:r>
              <a:rPr lang="en-US" b="1" dirty="0"/>
              <a:t>basket is </a:t>
            </a:r>
            <a:r>
              <a:rPr lang="en-US" b="1" dirty="0">
                <a:solidFill>
                  <a:srgbClr val="C00000"/>
                </a:solidFill>
              </a:rPr>
              <a:t>5 </a:t>
            </a:r>
            <a:r>
              <a:rPr lang="en-US" b="1" dirty="0"/>
              <a:t>bananas and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b="1" dirty="0"/>
              <a:t> backrubs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- find prices </a:t>
            </a:r>
            <a:r>
              <a:rPr lang="en-US" dirty="0"/>
              <a:t>of these items for each time period. D</a:t>
            </a:r>
            <a:r>
              <a:rPr lang="en-US" dirty="0" smtClean="0"/>
              <a:t>ata </a:t>
            </a:r>
            <a:r>
              <a:rPr lang="en-US" dirty="0"/>
              <a:t>is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table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- compute </a:t>
            </a:r>
            <a:r>
              <a:rPr lang="en-US" dirty="0"/>
              <a:t>the basket's cost for each time period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time period 1 the fixed basket costs </a:t>
            </a:r>
            <a:r>
              <a:rPr lang="en-US" b="1" dirty="0"/>
              <a:t>(5 X $1) + (2 X $6) = $</a:t>
            </a:r>
            <a:r>
              <a:rPr lang="en-US" b="1" dirty="0" smtClean="0"/>
              <a:t>17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time period 2 the fixed basket costs </a:t>
            </a:r>
            <a:r>
              <a:rPr lang="en-US" b="1" dirty="0"/>
              <a:t>(5 X $2) + (2 X $7) = $</a:t>
            </a:r>
            <a:r>
              <a:rPr lang="en-US" b="1" dirty="0" smtClean="0"/>
              <a:t>24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time period 3 the fixed basket costs </a:t>
            </a:r>
            <a:r>
              <a:rPr lang="en-US" b="1" dirty="0"/>
              <a:t>(5 X $3) + (2 X $8) = $</a:t>
            </a:r>
            <a:r>
              <a:rPr lang="en-US" b="1" dirty="0" smtClean="0"/>
              <a:t>31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- choose </a:t>
            </a:r>
            <a:r>
              <a:rPr lang="en-US" dirty="0"/>
              <a:t>a base year and to compute the CPI.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ny </a:t>
            </a:r>
            <a:r>
              <a:rPr lang="en-US" dirty="0"/>
              <a:t>year can serve as </a:t>
            </a:r>
            <a:r>
              <a:rPr lang="en-US" dirty="0" smtClean="0"/>
              <a:t>base </a:t>
            </a:r>
            <a:r>
              <a:rPr lang="en-US" dirty="0"/>
              <a:t>year, let's choose time period 1. The CPI for time </a:t>
            </a:r>
            <a:endParaRPr lang="en-US" dirty="0" smtClean="0"/>
          </a:p>
          <a:p>
            <a:pPr lvl="1"/>
            <a:r>
              <a:rPr lang="en-US" b="1" dirty="0" smtClean="0"/>
              <a:t>period </a:t>
            </a:r>
            <a:r>
              <a:rPr lang="en-US" b="1" dirty="0"/>
              <a:t>1 is </a:t>
            </a:r>
            <a:r>
              <a:rPr lang="en-US" sz="1800" b="1" dirty="0" smtClean="0"/>
              <a:t>($</a:t>
            </a:r>
            <a:r>
              <a:rPr lang="en-US" sz="1800" b="1" dirty="0"/>
              <a:t>17 / $17) X 100 = 100. </a:t>
            </a:r>
            <a:endParaRPr lang="en-US" sz="1800" b="1" dirty="0" smtClean="0"/>
          </a:p>
          <a:p>
            <a:pPr lvl="1"/>
            <a:r>
              <a:rPr lang="en-US" b="1" dirty="0" smtClean="0"/>
              <a:t>period </a:t>
            </a:r>
            <a:r>
              <a:rPr lang="en-US" b="1" dirty="0"/>
              <a:t>2 is ($24 / $17) X 100 = 141. </a:t>
            </a:r>
            <a:endParaRPr lang="en-US" b="1" dirty="0" smtClean="0"/>
          </a:p>
          <a:p>
            <a:pPr lvl="1"/>
            <a:r>
              <a:rPr lang="en-US" b="1" dirty="0" smtClean="0"/>
              <a:t>period </a:t>
            </a:r>
            <a:r>
              <a:rPr lang="en-US" b="1" dirty="0"/>
              <a:t>3 is ($31 / $17) X 100 = 182. </a:t>
            </a:r>
            <a:endParaRPr lang="en-US" b="1" dirty="0" smtClean="0"/>
          </a:p>
          <a:p>
            <a:pPr lvl="1"/>
            <a:r>
              <a:rPr lang="en-US" dirty="0" smtClean="0"/>
              <a:t>Since </a:t>
            </a:r>
            <a:r>
              <a:rPr lang="en-US" dirty="0"/>
              <a:t>the price of the goods and services that comprise the fixed basket increased from time period 1 to time period 3, the CPI also increased. This shows that the cost of living increased across this time period.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66" t="11539" r="12448"/>
          <a:stretch/>
        </p:blipFill>
        <p:spPr>
          <a:xfrm>
            <a:off x="7237412" y="1905000"/>
            <a:ext cx="4851854" cy="1962300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0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" id="{8652783A-F43B-4C47-8F3C-48F967BE0382}" vid="{232EED29-0899-40B2-8969-E379F11A5395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E1DFAE-A563-49ED-B827-D954CB21C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0</TotalTime>
  <Words>846</Words>
  <Application>Microsoft Office PowerPoint</Application>
  <PresentationFormat>Custom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Century Gothic</vt:lpstr>
      <vt:lpstr>Palatino Linotype</vt:lpstr>
      <vt:lpstr>Business strategy presentation</vt:lpstr>
      <vt:lpstr>WARM UP: </vt:lpstr>
      <vt:lpstr>INFLATION</vt:lpstr>
      <vt:lpstr>Who cares?  </vt:lpstr>
      <vt:lpstr>Definitions:</vt:lpstr>
      <vt:lpstr>Feeling the Power… to purchase goods</vt:lpstr>
      <vt:lpstr>PowerPoint Presentation</vt:lpstr>
      <vt:lpstr>How do you figure this out?</vt:lpstr>
      <vt:lpstr>CPI is the “Basket of Goods”</vt:lpstr>
      <vt:lpstr>PowerPoint Presentation</vt:lpstr>
      <vt:lpstr>But I thought that…</vt:lpstr>
      <vt:lpstr>Interest rates and Inflation</vt:lpstr>
      <vt:lpstr>Sample problem</vt:lpstr>
      <vt:lpstr>More problems</vt:lpstr>
      <vt:lpstr>GDP Growth Rate =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2014-11-08T20:35:55Z</dcterms:created>
  <dcterms:modified xsi:type="dcterms:W3CDTF">2015-01-14T16:52:29Z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