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78" r:id="rId5"/>
    <p:sldId id="274" r:id="rId6"/>
    <p:sldId id="258" r:id="rId7"/>
    <p:sldId id="259" r:id="rId8"/>
    <p:sldId id="260" r:id="rId9"/>
    <p:sldId id="275" r:id="rId10"/>
    <p:sldId id="261" r:id="rId11"/>
    <p:sldId id="262" r:id="rId12"/>
    <p:sldId id="280" r:id="rId13"/>
    <p:sldId id="263" r:id="rId14"/>
    <p:sldId id="264" r:id="rId15"/>
    <p:sldId id="265" r:id="rId16"/>
    <p:sldId id="266" r:id="rId17"/>
    <p:sldId id="267" r:id="rId18"/>
    <p:sldId id="269" r:id="rId19"/>
    <p:sldId id="273" r:id="rId20"/>
    <p:sldId id="277" r:id="rId21"/>
    <p:sldId id="281" r:id="rId22"/>
    <p:sldId id="282" r:id="rId23"/>
    <p:sldId id="268" r:id="rId24"/>
    <p:sldId id="276" r:id="rId25"/>
    <p:sldId id="270" r:id="rId26"/>
    <p:sldId id="272" r:id="rId27"/>
    <p:sldId id="279" r:id="rId28"/>
    <p:sldId id="271" r:id="rId2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0" d="100"/>
          <a:sy n="30" d="100"/>
        </p:scale>
        <p:origin x="-118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fld id="{BDFC5A80-BEF5-48FC-9DFC-481A5FA9C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fld id="{2F7C942C-E1F3-4F41-8E95-22EE66F86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B7C3-9D5A-446D-86B2-93E7BEE4E4AD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1BB29B3-82D8-4441-9D04-A48BD153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7287-CC1A-4814-8516-F5020B6BE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B8CD7-7FAD-43DE-9F94-C5EAAA3AA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24E6-5727-4C58-9C0B-001A6113A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BAAD-8F53-4D50-A129-B668FA813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18B3-62CD-4DFB-A2CF-24EAC3017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F5DC7-FB92-41C7-B8EC-00459B664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6925-BCE1-440D-86AD-32881388E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A26F0-3F53-4116-B1DC-AA12C92A2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A3B1-889F-4C50-A278-B4DD8A59B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5211-0621-43B6-8BF8-481076FF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0B79A83-495E-4444-8629-FB3AE807E2C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Business Cycle: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572000"/>
            <a:ext cx="5176838" cy="1066800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6934200" cy="1066800"/>
          </a:xfrm>
        </p:spPr>
        <p:txBody>
          <a:bodyPr/>
          <a:lstStyle/>
          <a:p>
            <a:r>
              <a:rPr lang="en-US" dirty="0" err="1" smtClean="0"/>
              <a:t>Mmm</a:t>
            </a:r>
            <a:r>
              <a:rPr lang="en-US" dirty="0" smtClean="0"/>
              <a:t>… Pie…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39780"/>
            <a:ext cx="3903372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Investment (think business spending vs. consumer</a:t>
            </a:r>
            <a:r>
              <a:rPr lang="en-US" sz="32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Capital </a:t>
            </a:r>
            <a:r>
              <a:rPr lang="en-US" sz="3200" dirty="0" smtClean="0"/>
              <a:t>goods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Inventory investment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smtClean="0"/>
              <a:t>Government expenditures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18" y="1083564"/>
            <a:ext cx="3352800" cy="2231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61" t="9550" r="3030"/>
          <a:stretch/>
        </p:blipFill>
        <p:spPr>
          <a:xfrm>
            <a:off x="6724918" y="2971800"/>
            <a:ext cx="2286000" cy="1645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99" y="4806098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 of Production that can be included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Stages of production for a gallon of gasoline: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20424"/>
              </p:ext>
            </p:extLst>
          </p:nvPr>
        </p:nvGraphicFramePr>
        <p:xfrm>
          <a:off x="152400" y="1447800"/>
          <a:ext cx="8839200" cy="52577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0200"/>
                <a:gridCol w="2819400"/>
                <a:gridCol w="2209800"/>
                <a:gridCol w="2209800"/>
              </a:tblGrid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Stage of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Dollar</a:t>
                      </a:r>
                      <a:r>
                        <a:rPr lang="en-US" baseline="0" dirty="0" smtClean="0"/>
                        <a:t> Value of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Added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Producing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Transporting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Refining</a:t>
                      </a:r>
                      <a:r>
                        <a:rPr lang="en-US" baseline="0" dirty="0" smtClean="0"/>
                        <a:t> oil into 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.55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Wholesale gasoline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.55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Retailing the 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.40</a:t>
                      </a:r>
                      <a:endParaRPr lang="en-US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Dollar</a:t>
                      </a:r>
                      <a:r>
                        <a:rPr lang="en-US" baseline="0" dirty="0" smtClean="0"/>
                        <a:t> Value of All Final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piece of pie?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705600" cy="45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Net Exports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Imports: coming in (buying)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Exports: going out (selling)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 smtClean="0"/>
              <a:t>X=total exports – total imports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809" t="21466" r="8602" b="17200"/>
          <a:stretch/>
        </p:blipFill>
        <p:spPr>
          <a:xfrm>
            <a:off x="2133600" y="4953000"/>
            <a:ext cx="6572250" cy="17526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Gross…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u="sng" dirty="0" smtClean="0"/>
              <a:t>Gross</a:t>
            </a:r>
            <a:r>
              <a:rPr lang="en-US" sz="3200" dirty="0" smtClean="0"/>
              <a:t> domestic product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Without deductions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Deductions = depreciation (Capital Consumption Allowance)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NDP (Net Domestic Product)= </a:t>
            </a:r>
            <a:r>
              <a:rPr lang="en-US" sz="3200" dirty="0" smtClean="0"/>
              <a:t>GDP-depreciation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NDP= C+(</a:t>
            </a:r>
            <a:r>
              <a:rPr lang="en-US" sz="3200" dirty="0" smtClean="0"/>
              <a:t>I- depreciation</a:t>
            </a:r>
            <a:r>
              <a:rPr lang="en-US" sz="3200" dirty="0" smtClean="0"/>
              <a:t>)+G+X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Approach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Wages – income of all types (including SS contributions)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Interest – net sum</a:t>
            </a:r>
          </a:p>
          <a:p>
            <a:pPr lvl="2">
              <a:lnSpc>
                <a:spcPct val="100000"/>
              </a:lnSpc>
            </a:pPr>
            <a:r>
              <a:rPr lang="en-US" sz="3200" dirty="0" smtClean="0"/>
              <a:t>Paid to households (received-paid)</a:t>
            </a:r>
          </a:p>
          <a:p>
            <a:pPr lvl="2">
              <a:lnSpc>
                <a:spcPct val="100000"/>
              </a:lnSpc>
            </a:pPr>
            <a:r>
              <a:rPr lang="en-US" sz="3200" dirty="0" smtClean="0"/>
              <a:t>Paid by foreign residents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</a:t>
            </a:r>
            <a:r>
              <a:rPr lang="en-US" sz="3200" dirty="0" smtClean="0"/>
              <a:t>ent 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Profits</a:t>
            </a:r>
            <a:endParaRPr lang="en-US" sz="3200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Non-income 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Indirect Business Taxes – paid by consumers (government is receiving)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smtClean="0"/>
              <a:t>Depreciation – ADD 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90600"/>
            <a:ext cx="6934200" cy="4648200"/>
          </a:xfrm>
        </p:spPr>
        <p:txBody>
          <a:bodyPr/>
          <a:lstStyle/>
          <a:p>
            <a:r>
              <a:rPr lang="en-US" sz="8000" dirty="0" smtClean="0"/>
              <a:t>GDP = GDI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Nonmarket production</a:t>
            </a:r>
          </a:p>
          <a:p>
            <a:pPr lvl="1"/>
            <a:r>
              <a:rPr lang="en-US" sz="3200" dirty="0" smtClean="0"/>
              <a:t>Issues with comparing countries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Well-being?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Financial transactions</a:t>
            </a:r>
          </a:p>
          <a:p>
            <a:endParaRPr lang="en-US" sz="3200" dirty="0" smtClean="0"/>
          </a:p>
          <a:p>
            <a:r>
              <a:rPr lang="en-US" sz="3200" dirty="0" smtClean="0"/>
              <a:t>Transfers</a:t>
            </a:r>
          </a:p>
          <a:p>
            <a:endParaRPr lang="en-US" sz="3200" dirty="0"/>
          </a:p>
          <a:p>
            <a:r>
              <a:rPr lang="en-US" sz="3200" dirty="0" smtClean="0"/>
              <a:t>Purchasing power and exchange rates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5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5392615" cy="3048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42119"/>
            <a:ext cx="5024092" cy="32004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352800"/>
            <a:ext cx="3009900" cy="337903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717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09000" cy="5105400"/>
          </a:xfrm>
          <a:prstGeom prst="rect">
            <a:avLst/>
          </a:prstGeom>
          <a:ln w="1047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43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148107"/>
            <a:ext cx="6934200" cy="1066800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/>
          <a:lstStyle/>
          <a:p>
            <a:r>
              <a:rPr lang="en-US" dirty="0" smtClean="0"/>
              <a:t>What is GDP?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934200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How do we measure economic growth as a country?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 smtClean="0"/>
          </a:p>
          <a:p>
            <a:pPr>
              <a:lnSpc>
                <a:spcPct val="100000"/>
              </a:lnSpc>
            </a:pPr>
            <a:r>
              <a:rPr lang="en-US" sz="3600" dirty="0" smtClean="0"/>
              <a:t>Standard of Living – the level of consumption of goods and services.  GDP is a way to compare standards of living between countries.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>
            <a:off x="4953000" y="318851"/>
            <a:ext cx="3733800" cy="1200856"/>
          </a:xfrm>
          <a:custGeom>
            <a:avLst/>
            <a:gdLst>
              <a:gd name="connsiteX0" fmla="*/ 0 w 5824252"/>
              <a:gd name="connsiteY0" fmla="*/ 1200856 h 1200856"/>
              <a:gd name="connsiteX1" fmla="*/ 978794 w 5824252"/>
              <a:gd name="connsiteY1" fmla="*/ 144788 h 1200856"/>
              <a:gd name="connsiteX2" fmla="*/ 2369713 w 5824252"/>
              <a:gd name="connsiteY2" fmla="*/ 698580 h 1200856"/>
              <a:gd name="connsiteX3" fmla="*/ 3631842 w 5824252"/>
              <a:gd name="connsiteY3" fmla="*/ 3121 h 1200856"/>
              <a:gd name="connsiteX4" fmla="*/ 5138670 w 5824252"/>
              <a:gd name="connsiteY4" fmla="*/ 363729 h 12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252" h="1200856">
                <a:moveTo>
                  <a:pt x="0" y="1200856"/>
                </a:moveTo>
                <a:cubicBezTo>
                  <a:pt x="291921" y="714678"/>
                  <a:pt x="583842" y="228501"/>
                  <a:pt x="978794" y="144788"/>
                </a:cubicBezTo>
                <a:cubicBezTo>
                  <a:pt x="1373746" y="61075"/>
                  <a:pt x="1927538" y="722191"/>
                  <a:pt x="2369713" y="698580"/>
                </a:cubicBezTo>
                <a:cubicBezTo>
                  <a:pt x="2811888" y="674969"/>
                  <a:pt x="3170349" y="58930"/>
                  <a:pt x="3631842" y="3121"/>
                </a:cubicBezTo>
                <a:cubicBezTo>
                  <a:pt x="4093335" y="-52688"/>
                  <a:pt x="7167092" y="662090"/>
                  <a:pt x="5138670" y="363729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86400" y="228600"/>
            <a:ext cx="2500002" cy="1291107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352800" cy="6400800"/>
          </a:xfrm>
        </p:spPr>
        <p:txBody>
          <a:bodyPr/>
          <a:lstStyle/>
          <a:p>
            <a:r>
              <a:rPr lang="en-US" b="1" dirty="0" smtClean="0"/>
              <a:t>HDI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United Nations Calculation based on life expectancy, education attained and expected to attain, and income </a:t>
            </a:r>
            <a:endParaRPr lang="en-US" dirty="0"/>
          </a:p>
        </p:txBody>
      </p:sp>
      <p:pic>
        <p:nvPicPr>
          <p:cNvPr id="1026" name="Picture 2" descr="http://media.economist.com/images/20091010/CIN27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112"/>
            <a:ext cx="5181600" cy="6330973"/>
          </a:xfrm>
          <a:prstGeom prst="rect">
            <a:avLst/>
          </a:prstGeom>
          <a:noFill/>
          <a:ln w="698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22469"/>
            <a:ext cx="2743200" cy="6172200"/>
          </a:xfrm>
        </p:spPr>
        <p:txBody>
          <a:bodyPr/>
          <a:lstStyle/>
          <a:p>
            <a:r>
              <a:rPr lang="en-US" b="1" dirty="0" smtClean="0"/>
              <a:t>HSDI: </a:t>
            </a:r>
            <a:r>
              <a:rPr lang="en-US" sz="3200" dirty="0" smtClean="0"/>
              <a:t>Human Sustainable Development Index </a:t>
            </a:r>
            <a:r>
              <a:rPr lang="en-US" sz="1800" dirty="0" smtClean="0"/>
              <a:t>(2010)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97" b="49738"/>
          <a:stretch/>
        </p:blipFill>
        <p:spPr>
          <a:xfrm>
            <a:off x="152400" y="48341"/>
            <a:ext cx="5638800" cy="6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934200" cy="4648200"/>
          </a:xfrm>
        </p:spPr>
        <p:txBody>
          <a:bodyPr/>
          <a:lstStyle/>
          <a:p>
            <a:r>
              <a:rPr lang="en-US" sz="3200" dirty="0" smtClean="0"/>
              <a:t>What is GNP?</a:t>
            </a:r>
          </a:p>
          <a:p>
            <a:endParaRPr lang="en-US" sz="3200" dirty="0"/>
          </a:p>
          <a:p>
            <a:r>
              <a:rPr lang="en-US" sz="3200" dirty="0" smtClean="0"/>
              <a:t>What are included in the GNP?</a:t>
            </a:r>
          </a:p>
          <a:p>
            <a:endParaRPr lang="en-US" sz="3200" dirty="0"/>
          </a:p>
          <a:p>
            <a:r>
              <a:rPr lang="en-US" sz="3200" dirty="0" smtClean="0"/>
              <a:t>What’s wrong with it?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81071" cy="5100637"/>
          </a:xfrm>
          <a:prstGeom prst="rect">
            <a:avLst/>
          </a:prstGeom>
          <a:ln w="165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978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51" y="152400"/>
            <a:ext cx="3246549" cy="1066800"/>
          </a:xfrm>
        </p:spPr>
        <p:txBody>
          <a:bodyPr/>
          <a:lstStyle/>
          <a:p>
            <a:r>
              <a:rPr lang="en-US" dirty="0" smtClean="0"/>
              <a:t>What’s “real”?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240" y="1066800"/>
            <a:ext cx="69342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Real vs. Nominal Value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Nominal = market price at current value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Real </a:t>
            </a:r>
            <a:r>
              <a:rPr lang="en-US" sz="2800" dirty="0" smtClean="0"/>
              <a:t>= adjusted for time between years</a:t>
            </a:r>
          </a:p>
          <a:p>
            <a:pPr lvl="2">
              <a:lnSpc>
                <a:spcPct val="100000"/>
              </a:lnSpc>
            </a:pPr>
            <a:r>
              <a:rPr lang="en-US" sz="2800" dirty="0" smtClean="0"/>
              <a:t>Constant </a:t>
            </a:r>
            <a:r>
              <a:rPr lang="en-US" sz="2800" dirty="0" smtClean="0"/>
              <a:t>dollars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Real Per Capita=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 smtClean="0"/>
              <a:t>Real GDP/population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 smtClean="0"/>
              <a:t>Used to compare standards of living between countries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" y="1032742"/>
            <a:ext cx="8733571" cy="5177557"/>
          </a:xfrm>
          <a:prstGeom prst="rect">
            <a:avLst/>
          </a:prstGeom>
          <a:ln w="920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09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Accounting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Other parts of: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National Income (NI) = NDP – indirect business taxes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Personal Income (PI) = income before income taxes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Disposable Personal Income (DPI) = income after income taxes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934200" cy="990600"/>
          </a:xfrm>
        </p:spPr>
        <p:txBody>
          <a:bodyPr/>
          <a:lstStyle/>
          <a:p>
            <a:r>
              <a:rPr lang="en-US" sz="3600" dirty="0" smtClean="0"/>
              <a:t>Many other ways to measure a country’s economic temperature	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Inflation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Unemployment levels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7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"/>
            <a:ext cx="7750191" cy="6528316"/>
          </a:xfrm>
          <a:prstGeom prst="rect">
            <a:avLst/>
          </a:prstGeom>
          <a:ln w="123825"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79795" y="2693283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Circular Flow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4656"/>
            <a:ext cx="6934200" cy="1066800"/>
          </a:xfrm>
        </p:spPr>
        <p:txBody>
          <a:bodyPr/>
          <a:lstStyle/>
          <a:p>
            <a:r>
              <a:rPr lang="en-US" dirty="0" smtClean="0"/>
              <a:t>Business Cycle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>
            <a:off x="2305318" y="2008552"/>
            <a:ext cx="5975797" cy="2553690"/>
          </a:xfrm>
          <a:custGeom>
            <a:avLst/>
            <a:gdLst>
              <a:gd name="connsiteX0" fmla="*/ 0 w 5975797"/>
              <a:gd name="connsiteY0" fmla="*/ 760406 h 2553690"/>
              <a:gd name="connsiteX1" fmla="*/ 669702 w 5975797"/>
              <a:gd name="connsiteY1" fmla="*/ 103583 h 2553690"/>
              <a:gd name="connsiteX2" fmla="*/ 1867437 w 5975797"/>
              <a:gd name="connsiteY2" fmla="*/ 2125566 h 2553690"/>
              <a:gd name="connsiteX3" fmla="*/ 3451538 w 5975797"/>
              <a:gd name="connsiteY3" fmla="*/ 2383144 h 2553690"/>
              <a:gd name="connsiteX4" fmla="*/ 4893972 w 5975797"/>
              <a:gd name="connsiteY4" fmla="*/ 64947 h 2553690"/>
              <a:gd name="connsiteX5" fmla="*/ 5975797 w 5975797"/>
              <a:gd name="connsiteY5" fmla="*/ 592980 h 25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5797" h="2553690">
                <a:moveTo>
                  <a:pt x="0" y="760406"/>
                </a:moveTo>
                <a:cubicBezTo>
                  <a:pt x="179231" y="318231"/>
                  <a:pt x="358463" y="-123944"/>
                  <a:pt x="669702" y="103583"/>
                </a:cubicBezTo>
                <a:cubicBezTo>
                  <a:pt x="980941" y="331110"/>
                  <a:pt x="1403798" y="1745639"/>
                  <a:pt x="1867437" y="2125566"/>
                </a:cubicBezTo>
                <a:cubicBezTo>
                  <a:pt x="2331076" y="2505493"/>
                  <a:pt x="2947116" y="2726580"/>
                  <a:pt x="3451538" y="2383144"/>
                </a:cubicBezTo>
                <a:cubicBezTo>
                  <a:pt x="3955960" y="2039708"/>
                  <a:pt x="4473262" y="363308"/>
                  <a:pt x="4893972" y="64947"/>
                </a:cubicBezTo>
                <a:cubicBezTo>
                  <a:pt x="5314682" y="-233414"/>
                  <a:pt x="5975797" y="592980"/>
                  <a:pt x="5975797" y="592980"/>
                </a:cubicBezTo>
              </a:path>
            </a:pathLst>
          </a:custGeom>
          <a:noFill/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073" y="3517331"/>
            <a:ext cx="21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Recession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0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Depression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5485" y="3264864"/>
            <a:ext cx="241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Expansion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39145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Peak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and the business cycle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Fluctuates around the cycle 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How we determine which cycle we are in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smtClean="0"/>
              <a:t>Recession: 2 quarters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Depression: 2 years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Expansion: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Peak: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GDP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Expenditure approach: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	</a:t>
            </a:r>
            <a:r>
              <a:rPr lang="en-US" sz="3600" dirty="0" smtClean="0"/>
              <a:t>GDP=C+I+G+X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 smtClean="0"/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 smtClean="0"/>
              <a:t>Income approach: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dirty="0"/>
              <a:t>	</a:t>
            </a:r>
            <a:r>
              <a:rPr lang="en-US" sz="3600" dirty="0" smtClean="0"/>
              <a:t>GDI= wages + interest + rent + profits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pieces of the GDP pie?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62199"/>
            <a:ext cx="6934200" cy="42199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Final versus Intermediate Goods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81400"/>
            <a:ext cx="3124200" cy="3124200"/>
          </a:xfrm>
          <a:prstGeom prst="rect">
            <a:avLst/>
          </a:prstGeom>
          <a:ln w="698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4" y="1000124"/>
            <a:ext cx="2619375" cy="17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2473"/>
            <a:ext cx="4530529" cy="2762518"/>
          </a:xfrm>
          <a:prstGeom prst="rect">
            <a:avLst/>
          </a:prstGeom>
          <a:ln w="6032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1908213" cy="14022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819" y="1905000"/>
            <a:ext cx="6934200" cy="4648200"/>
          </a:xfrm>
        </p:spPr>
        <p:txBody>
          <a:bodyPr/>
          <a:lstStyle/>
          <a:p>
            <a:r>
              <a:rPr lang="en-US" sz="3200" dirty="0"/>
              <a:t>Value added</a:t>
            </a:r>
          </a:p>
          <a:p>
            <a:endParaRPr lang="en-US" sz="3200" dirty="0"/>
          </a:p>
          <a:p>
            <a:r>
              <a:rPr lang="en-US" sz="3200" dirty="0"/>
              <a:t>Markets- </a:t>
            </a:r>
            <a:endParaRPr lang="en-US" sz="3200" dirty="0" smtClean="0"/>
          </a:p>
          <a:p>
            <a:endParaRPr lang="en-US" sz="3200" dirty="0"/>
          </a:p>
          <a:p>
            <a:pPr lvl="1"/>
            <a:r>
              <a:rPr lang="en-US" sz="3200" dirty="0" smtClean="0"/>
              <a:t>Product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Factor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364" t="17949"/>
          <a:stretch/>
        </p:blipFill>
        <p:spPr>
          <a:xfrm>
            <a:off x="5410200" y="1668619"/>
            <a:ext cx="3561478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39341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continued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51" y="4422618"/>
            <a:ext cx="3556912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piece of pie?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Consumer expenditures</a:t>
            </a:r>
          </a:p>
          <a:p>
            <a:pPr lvl="1">
              <a:lnSpc>
                <a:spcPct val="100000"/>
              </a:lnSpc>
            </a:pPr>
            <a:r>
              <a:rPr lang="en-US" sz="3600" dirty="0" smtClean="0"/>
              <a:t>1</a:t>
            </a:r>
          </a:p>
          <a:p>
            <a:pPr lvl="1">
              <a:lnSpc>
                <a:spcPct val="100000"/>
              </a:lnSpc>
            </a:pPr>
            <a:r>
              <a:rPr lang="en-US" sz="3600" dirty="0" smtClean="0"/>
              <a:t>2</a:t>
            </a:r>
          </a:p>
          <a:p>
            <a:pPr lvl="1">
              <a:lnSpc>
                <a:spcPct val="100000"/>
              </a:lnSpc>
            </a:pPr>
            <a:r>
              <a:rPr lang="en-US" sz="3600" dirty="0" smtClean="0"/>
              <a:t>3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07273"/>
            <a:ext cx="1790700" cy="2286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33778"/>
            <a:ext cx="2905125" cy="157162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4633778"/>
            <a:ext cx="2143125" cy="214312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B0BE93-E17B-494D-BC53-98B5B32873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239</TotalTime>
  <Words>444</Words>
  <Application>Microsoft Office PowerPoint</Application>
  <PresentationFormat>On-screen Show (4:3)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Tahoma</vt:lpstr>
      <vt:lpstr>01017510</vt:lpstr>
      <vt:lpstr>The Business Cycle:</vt:lpstr>
      <vt:lpstr>What is GDP?</vt:lpstr>
      <vt:lpstr>PowerPoint Presentation</vt:lpstr>
      <vt:lpstr>Business Cycle</vt:lpstr>
      <vt:lpstr>GDP and the business cycle</vt:lpstr>
      <vt:lpstr>Calculating GDP</vt:lpstr>
      <vt:lpstr>What are the pieces of the GDP pie?</vt:lpstr>
      <vt:lpstr>PowerPoint Presentation</vt:lpstr>
      <vt:lpstr>Another piece of pie?</vt:lpstr>
      <vt:lpstr>Mmm… Pie…</vt:lpstr>
      <vt:lpstr>Example of Production that can be included</vt:lpstr>
      <vt:lpstr>The last piece of pie?</vt:lpstr>
      <vt:lpstr>Gross…</vt:lpstr>
      <vt:lpstr>Income Approach</vt:lpstr>
      <vt:lpstr>Non-income </vt:lpstr>
      <vt:lpstr>PowerPoint Presentation</vt:lpstr>
      <vt:lpstr>Problems with GDP</vt:lpstr>
      <vt:lpstr>PowerPoint Presentation</vt:lpstr>
      <vt:lpstr>PowerPoint Presentation</vt:lpstr>
      <vt:lpstr>HDI: United Nations Calculation based on life expectancy, education attained and expected to attain, and income </vt:lpstr>
      <vt:lpstr>HSDI: Human Sustainable Development Index (2010)</vt:lpstr>
      <vt:lpstr>GNP</vt:lpstr>
      <vt:lpstr>PowerPoint Presentation</vt:lpstr>
      <vt:lpstr>What’s “real”?</vt:lpstr>
      <vt:lpstr>PowerPoint Presentation</vt:lpstr>
      <vt:lpstr>National Accounting </vt:lpstr>
      <vt:lpstr>Many other ways to measure a country’s economic temperature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Cycle:</dc:title>
  <dc:creator>Erin Ennis</dc:creator>
  <cp:keywords/>
  <cp:lastModifiedBy>Erin Ennis</cp:lastModifiedBy>
  <cp:revision>26</cp:revision>
  <cp:lastPrinted>2014-11-08T02:43:28Z</cp:lastPrinted>
  <dcterms:created xsi:type="dcterms:W3CDTF">2014-11-07T21:35:21Z</dcterms:created>
  <dcterms:modified xsi:type="dcterms:W3CDTF">2014-11-08T02:51:23Z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TC010175101033</vt:lpwstr>
  </property>
</Properties>
</file>