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8"/>
  </p:notesMasterIdLst>
  <p:sldIdLst>
    <p:sldId id="256" r:id="rId3"/>
    <p:sldId id="257" r:id="rId4"/>
    <p:sldId id="261" r:id="rId5"/>
    <p:sldId id="258" r:id="rId6"/>
    <p:sldId id="259" r:id="rId7"/>
    <p:sldId id="263" r:id="rId8"/>
    <p:sldId id="260" r:id="rId9"/>
    <p:sldId id="262" r:id="rId10"/>
    <p:sldId id="264" r:id="rId11"/>
    <p:sldId id="265" r:id="rId12"/>
    <p:sldId id="266" r:id="rId13"/>
    <p:sldId id="267" r:id="rId14"/>
    <p:sldId id="268" r:id="rId15"/>
    <p:sldId id="288" r:id="rId16"/>
    <p:sldId id="289" r:id="rId17"/>
    <p:sldId id="269" r:id="rId18"/>
    <p:sldId id="272" r:id="rId19"/>
    <p:sldId id="273" r:id="rId20"/>
    <p:sldId id="275" r:id="rId21"/>
    <p:sldId id="276" r:id="rId22"/>
    <p:sldId id="274" r:id="rId23"/>
    <p:sldId id="270" r:id="rId24"/>
    <p:sldId id="271" r:id="rId25"/>
    <p:sldId id="282" r:id="rId26"/>
    <p:sldId id="287" r:id="rId27"/>
    <p:sldId id="277" r:id="rId28"/>
    <p:sldId id="278" r:id="rId29"/>
    <p:sldId id="279" r:id="rId30"/>
    <p:sldId id="280" r:id="rId31"/>
    <p:sldId id="281" r:id="rId32"/>
    <p:sldId id="283" r:id="rId33"/>
    <p:sldId id="290" r:id="rId34"/>
    <p:sldId id="284" r:id="rId35"/>
    <p:sldId id="285" r:id="rId36"/>
    <p:sldId id="28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a:p>
        </p:txBody>
      </p:sp>
    </p:spTree>
    <p:extLst>
      <p:ext uri="{BB962C8B-B14F-4D97-AF65-F5344CB8AC3E}">
        <p14:creationId xmlns:p14="http://schemas.microsoft.com/office/powerpoint/2010/main" val="819625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a:p>
        </p:txBody>
      </p:sp>
    </p:spTree>
    <p:extLst>
      <p:ext uri="{BB962C8B-B14F-4D97-AF65-F5344CB8AC3E}">
        <p14:creationId xmlns:p14="http://schemas.microsoft.com/office/powerpoint/2010/main" val="2270893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2</a:t>
            </a:fld>
            <a:endParaRPr lang="en-US"/>
          </a:p>
        </p:txBody>
      </p:sp>
    </p:spTree>
    <p:extLst>
      <p:ext uri="{BB962C8B-B14F-4D97-AF65-F5344CB8AC3E}">
        <p14:creationId xmlns:p14="http://schemas.microsoft.com/office/powerpoint/2010/main" val="3888228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3</a:t>
            </a:fld>
            <a:endParaRPr lang="en-US"/>
          </a:p>
        </p:txBody>
      </p:sp>
    </p:spTree>
    <p:extLst>
      <p:ext uri="{BB962C8B-B14F-4D97-AF65-F5344CB8AC3E}">
        <p14:creationId xmlns:p14="http://schemas.microsoft.com/office/powerpoint/2010/main" val="3568567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4</a:t>
            </a:fld>
            <a:endParaRPr lang="en-US"/>
          </a:p>
        </p:txBody>
      </p:sp>
    </p:spTree>
    <p:extLst>
      <p:ext uri="{BB962C8B-B14F-4D97-AF65-F5344CB8AC3E}">
        <p14:creationId xmlns:p14="http://schemas.microsoft.com/office/powerpoint/2010/main" val="1089174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5</a:t>
            </a:fld>
            <a:endParaRPr lang="en-US"/>
          </a:p>
        </p:txBody>
      </p:sp>
    </p:spTree>
    <p:extLst>
      <p:ext uri="{BB962C8B-B14F-4D97-AF65-F5344CB8AC3E}">
        <p14:creationId xmlns:p14="http://schemas.microsoft.com/office/powerpoint/2010/main" val="24198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7</a:t>
            </a:fld>
            <a:endParaRPr lang="en-US"/>
          </a:p>
        </p:txBody>
      </p:sp>
    </p:spTree>
    <p:extLst>
      <p:ext uri="{BB962C8B-B14F-4D97-AF65-F5344CB8AC3E}">
        <p14:creationId xmlns:p14="http://schemas.microsoft.com/office/powerpoint/2010/main" val="3086806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8</a:t>
            </a:fld>
            <a:endParaRPr lang="en-US"/>
          </a:p>
        </p:txBody>
      </p:sp>
    </p:spTree>
    <p:extLst>
      <p:ext uri="{BB962C8B-B14F-4D97-AF65-F5344CB8AC3E}">
        <p14:creationId xmlns:p14="http://schemas.microsoft.com/office/powerpoint/2010/main" val="5017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p>
        </p:txBody>
      </p:sp>
      <p:sp>
        <p:nvSpPr>
          <p:cNvPr id="15" name="Date Placeholder 14"/>
          <p:cNvSpPr>
            <a:spLocks noGrp="1"/>
          </p:cNvSpPr>
          <p:nvPr>
            <p:ph type="dt" sz="half" idx="10"/>
          </p:nvPr>
        </p:nvSpPr>
        <p:spPr/>
        <p:txBody>
          <a:bodyPr/>
          <a:lstStyle/>
          <a:p>
            <a:fld id="{DCFA480D-CB17-4C49-BB2A-C7514E1C7CEA}" type="datetimeFigureOut">
              <a:rPr lang="en-US" smtClean="0"/>
              <a:pPr/>
              <a:t>1/12/2015</a:t>
            </a:fld>
            <a:endParaRPr lang="en-US"/>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14"/>
          </p:nvPr>
        </p:nvSpPr>
        <p:spPr/>
        <p:txBody>
          <a:bodyPr/>
          <a:lstStyle/>
          <a:p>
            <a:fld id="{DCFA480D-CB17-4C49-BB2A-C7514E1C7CEA}" type="datetimeFigureOut">
              <a:rPr lang="en-US" smtClean="0"/>
              <a:pPr/>
              <a:t>1/12/2015</a:t>
            </a:fld>
            <a:endParaRPr lang="en-US"/>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FA480D-CB17-4C49-BB2A-C7514E1C7CEA}"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FA480D-CB17-4C49-BB2A-C7514E1C7CEA}" type="datetimeFigureOut">
              <a:rPr lang="en-US" smtClean="0"/>
              <a:pPr/>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CFA480D-CB17-4C49-BB2A-C7514E1C7CEA}" type="datetimeFigureOut">
              <a:rPr lang="en-US" smtClean="0"/>
              <a:pPr/>
              <a:t>1/12/2015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n-US" smtClean="0"/>
              <a:t>Click to edit Master title style</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FA480D-CB17-4C49-BB2A-C7514E1C7CEA}" type="datetimeFigureOut">
              <a:rPr lang="en-US" smtClean="0"/>
              <a:pPr/>
              <a:t>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480D-CB17-4C49-BB2A-C7514E1C7CEA}" type="datetimeFigureOut">
              <a:rPr lang="en-US" smtClean="0"/>
              <a:pPr/>
              <a:t>1/12/2015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smtClean="0"/>
              <a:t>Click to edit Master title style</a:t>
            </a:r>
            <a:endParaRPr lang="en-US" dirty="0"/>
          </a:p>
        </p:txBody>
      </p:sp>
      <p:sp>
        <p:nvSpPr>
          <p:cNvPr id="8" name="Date Placeholder 7"/>
          <p:cNvSpPr>
            <a:spLocks noGrp="1"/>
          </p:cNvSpPr>
          <p:nvPr>
            <p:ph type="dt" sz="half" idx="14"/>
          </p:nvPr>
        </p:nvSpPr>
        <p:spPr/>
        <p:txBody>
          <a:bodyPr/>
          <a:lstStyle/>
          <a:p>
            <a:fld id="{DCFA480D-CB17-4C49-BB2A-C7514E1C7CEA}" type="datetimeFigureOut">
              <a:rPr lang="en-US" smtClean="0"/>
              <a:pPr/>
              <a:t>1/12/2015</a:t>
            </a:fld>
            <a:endParaRPr lang="en-US"/>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n-US" smtClean="0"/>
              <a:t>Click icon to add picture</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7"/>
          <p:cNvSpPr>
            <a:spLocks noGrp="1"/>
          </p:cNvSpPr>
          <p:nvPr>
            <p:ph type="dt" sz="half" idx="10"/>
          </p:nvPr>
        </p:nvSpPr>
        <p:spPr/>
        <p:txBody>
          <a:bodyPr/>
          <a:lstStyle/>
          <a:p>
            <a:fld id="{DCFA480D-CB17-4C49-BB2A-C7514E1C7CEA}" type="datetimeFigureOut">
              <a:rPr lang="en-US" smtClean="0"/>
              <a:pPr/>
              <a:t>1/12/2015</a:t>
            </a:fld>
            <a:endParaRPr lang="en-US"/>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DCFA480D-CB17-4C49-BB2A-C7514E1C7CEA}" type="datetimeFigureOut">
              <a:rPr lang="en-US" smtClean="0"/>
              <a:pPr/>
              <a:t>1/12/2015</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dirty="0" smtClean="0"/>
              <a:t>Fiscal Policy</a:t>
            </a:r>
            <a:endParaRPr lang="en-US" dirty="0"/>
          </a:p>
        </p:txBody>
      </p:sp>
      <p:sp>
        <p:nvSpPr>
          <p:cNvPr id="3" name="Subtitle 2"/>
          <p:cNvSpPr>
            <a:spLocks noGrp="1"/>
          </p:cNvSpPr>
          <p:nvPr>
            <p:ph type="subTitle" idx="1"/>
          </p:nvPr>
        </p:nvSpPr>
        <p:spPr/>
        <p:txBody>
          <a:bodyPr/>
          <a:lstStyle/>
          <a:p>
            <a:r>
              <a:rPr lang="en-US" dirty="0" smtClean="0"/>
              <a:t>The government’s role with the business cycle, taxes and unemployment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05800" cy="5105400"/>
          </a:xfrm>
        </p:spPr>
        <p:txBody>
          <a:bodyPr>
            <a:normAutofit fontScale="85000" lnSpcReduction="10000"/>
          </a:bodyPr>
          <a:lstStyle/>
          <a:p>
            <a:r>
              <a:rPr lang="en-US" dirty="0" smtClean="0"/>
              <a:t>Contractionary: used to stabilize inflation</a:t>
            </a:r>
          </a:p>
          <a:p>
            <a:pPr lvl="1"/>
            <a:r>
              <a:rPr lang="en-US" dirty="0" smtClean="0"/>
              <a:t>Problem: too much $ in circulation and purchasing power drops</a:t>
            </a:r>
          </a:p>
          <a:p>
            <a:pPr lvl="1"/>
            <a:r>
              <a:rPr lang="en-US" dirty="0" smtClean="0"/>
              <a:t>Get society to spend less</a:t>
            </a:r>
          </a:p>
          <a:p>
            <a:pPr lvl="1"/>
            <a:r>
              <a:rPr lang="en-US" dirty="0" smtClean="0"/>
              <a:t>Decrease government spending</a:t>
            </a:r>
          </a:p>
          <a:p>
            <a:pPr lvl="1"/>
            <a:r>
              <a:rPr lang="en-US" dirty="0" smtClean="0"/>
              <a:t>And/or increase taxes</a:t>
            </a:r>
          </a:p>
          <a:p>
            <a:pPr lvl="1"/>
            <a:endParaRPr lang="en-US" dirty="0"/>
          </a:p>
          <a:p>
            <a:r>
              <a:rPr lang="en-US" dirty="0" smtClean="0"/>
              <a:t>Expansionary: used to combat unemployment</a:t>
            </a:r>
          </a:p>
          <a:p>
            <a:pPr lvl="1"/>
            <a:r>
              <a:rPr lang="en-US" dirty="0" smtClean="0"/>
              <a:t>Problem: not enough $ in circulation, not spending enough, cut backs in employment</a:t>
            </a:r>
          </a:p>
          <a:p>
            <a:pPr lvl="1"/>
            <a:r>
              <a:rPr lang="en-US" dirty="0" smtClean="0"/>
              <a:t>Get society to spend more</a:t>
            </a:r>
          </a:p>
          <a:p>
            <a:pPr lvl="1"/>
            <a:r>
              <a:rPr lang="en-US" dirty="0" smtClean="0"/>
              <a:t>Increase government spending</a:t>
            </a:r>
          </a:p>
          <a:p>
            <a:pPr lvl="1"/>
            <a:r>
              <a:rPr lang="en-US" dirty="0" smtClean="0"/>
              <a:t>And/or decrease taxes</a:t>
            </a:r>
          </a:p>
          <a:p>
            <a:pPr lvl="1"/>
            <a:r>
              <a:rPr lang="en-US" dirty="0" smtClean="0"/>
              <a:t>Can create a budget deficit</a:t>
            </a:r>
          </a:p>
          <a:p>
            <a:pPr lvl="2"/>
            <a:r>
              <a:rPr lang="en-US" dirty="0" smtClean="0"/>
              <a:t>Deficit spending: borrowing money to spend in order to raise the economy out of a recession</a:t>
            </a:r>
          </a:p>
          <a:p>
            <a:pPr lvl="2"/>
            <a:r>
              <a:rPr lang="en-US" dirty="0" smtClean="0"/>
              <a:t>Ideally, short term</a:t>
            </a:r>
          </a:p>
          <a:p>
            <a:endParaRPr lang="en-US" dirty="0"/>
          </a:p>
        </p:txBody>
      </p:sp>
      <p:sp>
        <p:nvSpPr>
          <p:cNvPr id="3" name="Title 2"/>
          <p:cNvSpPr>
            <a:spLocks noGrp="1"/>
          </p:cNvSpPr>
          <p:nvPr>
            <p:ph type="title"/>
          </p:nvPr>
        </p:nvSpPr>
        <p:spPr/>
        <p:txBody>
          <a:bodyPr/>
          <a:lstStyle/>
          <a:p>
            <a:r>
              <a:rPr lang="en-US" dirty="0" smtClean="0"/>
              <a:t>Discretionary stabilizers</a:t>
            </a:r>
            <a:endParaRPr lang="en-US" dirty="0"/>
          </a:p>
        </p:txBody>
      </p:sp>
    </p:spTree>
    <p:extLst>
      <p:ext uri="{BB962C8B-B14F-4D97-AF65-F5344CB8AC3E}">
        <p14:creationId xmlns:p14="http://schemas.microsoft.com/office/powerpoint/2010/main" val="4061591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Recognition Lag: hard to see what policy is needed; stats are gathered after they have happened (hard to predict with past data)</a:t>
            </a:r>
          </a:p>
          <a:p>
            <a:endParaRPr lang="en-US" dirty="0"/>
          </a:p>
          <a:p>
            <a:r>
              <a:rPr lang="en-US" dirty="0" smtClean="0"/>
              <a:t>Administrative lag: takes time for the government to come to an agreement on policy which may make it ineffective by the time it is passed</a:t>
            </a:r>
          </a:p>
          <a:p>
            <a:endParaRPr lang="en-US" dirty="0"/>
          </a:p>
          <a:p>
            <a:r>
              <a:rPr lang="en-US" dirty="0" smtClean="0"/>
              <a:t>Operational lag: takes time to implement and actually impact the economy</a:t>
            </a:r>
            <a:endParaRPr lang="en-US" dirty="0"/>
          </a:p>
        </p:txBody>
      </p:sp>
      <p:sp>
        <p:nvSpPr>
          <p:cNvPr id="3" name="Title 2"/>
          <p:cNvSpPr>
            <a:spLocks noGrp="1"/>
          </p:cNvSpPr>
          <p:nvPr>
            <p:ph type="title"/>
          </p:nvPr>
        </p:nvSpPr>
        <p:spPr/>
        <p:txBody>
          <a:bodyPr/>
          <a:lstStyle/>
          <a:p>
            <a:r>
              <a:rPr lang="en-US" dirty="0" smtClean="0"/>
              <a:t>Problems with Fiscal Policy</a:t>
            </a:r>
            <a:endParaRPr lang="en-US" dirty="0"/>
          </a:p>
        </p:txBody>
      </p:sp>
    </p:spTree>
    <p:extLst>
      <p:ext uri="{BB962C8B-B14F-4D97-AF65-F5344CB8AC3E}">
        <p14:creationId xmlns:p14="http://schemas.microsoft.com/office/powerpoint/2010/main" val="873832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Expansionary bias: Politicians</a:t>
            </a:r>
          </a:p>
          <a:p>
            <a:pPr lvl="1"/>
            <a:r>
              <a:rPr lang="en-US" dirty="0" smtClean="0"/>
              <a:t>Sounds better to say are going to cut taxes and not spending</a:t>
            </a:r>
          </a:p>
          <a:p>
            <a:pPr lvl="2"/>
            <a:r>
              <a:rPr lang="en-US" dirty="0" smtClean="0"/>
              <a:t>Over promise to get elected</a:t>
            </a:r>
          </a:p>
          <a:p>
            <a:pPr marL="777240" lvl="2" indent="0">
              <a:buNone/>
            </a:pPr>
            <a:endParaRPr lang="en-US" dirty="0" smtClean="0"/>
          </a:p>
          <a:p>
            <a:r>
              <a:rPr lang="en-US" dirty="0" smtClean="0"/>
              <a:t>Political business cycle:</a:t>
            </a:r>
          </a:p>
          <a:p>
            <a:pPr lvl="1"/>
            <a:r>
              <a:rPr lang="en-US" dirty="0" smtClean="0"/>
              <a:t>More expansionary promises at election time</a:t>
            </a:r>
          </a:p>
          <a:p>
            <a:pPr lvl="1"/>
            <a:endParaRPr lang="en-US" dirty="0"/>
          </a:p>
          <a:p>
            <a:r>
              <a:rPr lang="en-US" dirty="0" smtClean="0"/>
              <a:t>Export effect: </a:t>
            </a:r>
          </a:p>
          <a:p>
            <a:pPr lvl="1"/>
            <a:r>
              <a:rPr lang="en-US" dirty="0" smtClean="0"/>
              <a:t>Contractionary policy = net exports rise</a:t>
            </a:r>
          </a:p>
          <a:p>
            <a:pPr lvl="1"/>
            <a:r>
              <a:rPr lang="en-US" dirty="0" smtClean="0"/>
              <a:t>Expansionary policy = net exports fall</a:t>
            </a:r>
            <a:endParaRPr lang="en-US" dirty="0"/>
          </a:p>
        </p:txBody>
      </p:sp>
      <p:sp>
        <p:nvSpPr>
          <p:cNvPr id="3" name="Title 2"/>
          <p:cNvSpPr>
            <a:spLocks noGrp="1"/>
          </p:cNvSpPr>
          <p:nvPr>
            <p:ph type="title"/>
          </p:nvPr>
        </p:nvSpPr>
        <p:spPr/>
        <p:txBody>
          <a:bodyPr>
            <a:normAutofit fontScale="90000"/>
          </a:bodyPr>
          <a:lstStyle/>
          <a:p>
            <a:r>
              <a:rPr lang="en-US" dirty="0" smtClean="0"/>
              <a:t>Problems with Fiscal Policy continued</a:t>
            </a:r>
            <a:endParaRPr lang="en-US" dirty="0"/>
          </a:p>
        </p:txBody>
      </p:sp>
    </p:spTree>
    <p:extLst>
      <p:ext uri="{BB962C8B-B14F-4D97-AF65-F5344CB8AC3E}">
        <p14:creationId xmlns:p14="http://schemas.microsoft.com/office/powerpoint/2010/main" val="2740216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763000" cy="5715000"/>
          </a:xfrm>
        </p:spPr>
        <p:txBody>
          <a:bodyPr>
            <a:normAutofit lnSpcReduction="10000"/>
          </a:bodyPr>
          <a:lstStyle/>
          <a:p>
            <a:r>
              <a:rPr lang="en-US" dirty="0" smtClean="0"/>
              <a:t>Crowding-Out Effect: (expansionary policy)</a:t>
            </a:r>
          </a:p>
          <a:p>
            <a:pPr lvl="1"/>
            <a:r>
              <a:rPr lang="en-US" dirty="0" smtClean="0"/>
              <a:t>government uses deficit spending borrowing money to bolster the economy</a:t>
            </a:r>
          </a:p>
          <a:p>
            <a:pPr lvl="1"/>
            <a:r>
              <a:rPr lang="en-US" dirty="0" smtClean="0"/>
              <a:t>Pulls money from loanable funds (finite amount of funds are available)</a:t>
            </a:r>
          </a:p>
          <a:p>
            <a:pPr lvl="1"/>
            <a:r>
              <a:rPr lang="en-US" dirty="0" smtClean="0"/>
              <a:t>Can “crowd out” potential borrowers (C and I)</a:t>
            </a:r>
          </a:p>
          <a:p>
            <a:pPr lvl="1"/>
            <a:r>
              <a:rPr lang="en-US" dirty="0" smtClean="0"/>
              <a:t>i.e. firm wants to borrow $100,000</a:t>
            </a:r>
          </a:p>
          <a:p>
            <a:pPr lvl="2"/>
            <a:r>
              <a:rPr lang="en-US" dirty="0" smtClean="0"/>
              <a:t>Current rate is 5%</a:t>
            </a:r>
          </a:p>
          <a:p>
            <a:pPr lvl="2"/>
            <a:r>
              <a:rPr lang="en-US" dirty="0" smtClean="0"/>
              <a:t>Interest will be $5000/</a:t>
            </a:r>
            <a:r>
              <a:rPr lang="en-US" dirty="0" err="1" smtClean="0"/>
              <a:t>yr</a:t>
            </a:r>
            <a:endParaRPr lang="en-US" dirty="0" smtClean="0"/>
          </a:p>
          <a:p>
            <a:pPr lvl="2"/>
            <a:r>
              <a:rPr lang="en-US" dirty="0" smtClean="0"/>
              <a:t>Increased government spending (borrowing) causes rate to jump to 8% </a:t>
            </a:r>
          </a:p>
          <a:p>
            <a:pPr lvl="3"/>
            <a:r>
              <a:rPr lang="en-US" dirty="0" smtClean="0"/>
              <a:t>Money comes from savings and to encourage saving, rates go up </a:t>
            </a:r>
          </a:p>
          <a:p>
            <a:pPr lvl="3"/>
            <a:r>
              <a:rPr lang="en-US" dirty="0" smtClean="0"/>
              <a:t>Increase in deposit rates means increase in lending rates</a:t>
            </a:r>
            <a:endParaRPr lang="en-US" dirty="0"/>
          </a:p>
          <a:p>
            <a:pPr lvl="2"/>
            <a:r>
              <a:rPr lang="en-US" dirty="0" smtClean="0"/>
              <a:t>Now would pay $8000/</a:t>
            </a:r>
            <a:r>
              <a:rPr lang="en-US" dirty="0" err="1" smtClean="0"/>
              <a:t>yr</a:t>
            </a:r>
            <a:endParaRPr lang="en-US" dirty="0" smtClean="0"/>
          </a:p>
          <a:p>
            <a:pPr lvl="2"/>
            <a:r>
              <a:rPr lang="en-US" dirty="0" smtClean="0"/>
              <a:t>Higher rate = less investment and consumer borrowing and less consumption</a:t>
            </a:r>
            <a:endParaRPr lang="en-US" dirty="0"/>
          </a:p>
        </p:txBody>
      </p:sp>
      <p:sp>
        <p:nvSpPr>
          <p:cNvPr id="3" name="Title 2"/>
          <p:cNvSpPr>
            <a:spLocks noGrp="1"/>
          </p:cNvSpPr>
          <p:nvPr>
            <p:ph type="title"/>
          </p:nvPr>
        </p:nvSpPr>
        <p:spPr>
          <a:xfrm>
            <a:off x="472225" y="304800"/>
            <a:ext cx="8229600" cy="685800"/>
          </a:xfrm>
        </p:spPr>
        <p:txBody>
          <a:bodyPr>
            <a:normAutofit fontScale="90000"/>
          </a:bodyPr>
          <a:lstStyle/>
          <a:p>
            <a:r>
              <a:rPr lang="en-US" dirty="0" smtClean="0"/>
              <a:t>More problems with FP</a:t>
            </a:r>
            <a:endParaRPr lang="en-US" dirty="0"/>
          </a:p>
        </p:txBody>
      </p:sp>
    </p:spTree>
    <p:extLst>
      <p:ext uri="{BB962C8B-B14F-4D97-AF65-F5344CB8AC3E}">
        <p14:creationId xmlns:p14="http://schemas.microsoft.com/office/powerpoint/2010/main" val="1063423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Budget is balanced</a:t>
            </a:r>
          </a:p>
          <a:p>
            <a:r>
              <a:rPr lang="en-US" dirty="0" smtClean="0"/>
              <a:t>MPC = .8</a:t>
            </a:r>
          </a:p>
          <a:p>
            <a:r>
              <a:rPr lang="en-US" dirty="0" smtClean="0"/>
              <a:t>For each $10B government borrows to finance a budget deficit, the market interest rate goes up by .1%</a:t>
            </a:r>
          </a:p>
          <a:p>
            <a:r>
              <a:rPr lang="en-US" dirty="0" smtClean="0"/>
              <a:t>For every .1% change, planned expenditure changes by $2B</a:t>
            </a:r>
          </a:p>
          <a:p>
            <a:r>
              <a:rPr lang="en-US" dirty="0" smtClean="0"/>
              <a:t>To address impending recessionary gap, it needs to shift AD by $200B</a:t>
            </a:r>
            <a:endParaRPr lang="en-US" dirty="0"/>
          </a:p>
        </p:txBody>
      </p:sp>
      <p:sp>
        <p:nvSpPr>
          <p:cNvPr id="3" name="Title 2"/>
          <p:cNvSpPr>
            <a:spLocks noGrp="1"/>
          </p:cNvSpPr>
          <p:nvPr>
            <p:ph type="title"/>
          </p:nvPr>
        </p:nvSpPr>
        <p:spPr/>
        <p:txBody>
          <a:bodyPr/>
          <a:lstStyle/>
          <a:p>
            <a:r>
              <a:rPr lang="en-US" dirty="0" smtClean="0"/>
              <a:t>Crowding out sample problem</a:t>
            </a:r>
            <a:endParaRPr lang="en-US" dirty="0"/>
          </a:p>
        </p:txBody>
      </p:sp>
    </p:spTree>
    <p:extLst>
      <p:ext uri="{BB962C8B-B14F-4D97-AF65-F5344CB8AC3E}">
        <p14:creationId xmlns:p14="http://schemas.microsoft.com/office/powerpoint/2010/main" val="1109042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10000"/>
          </a:bodyPr>
          <a:lstStyle/>
          <a:p>
            <a:r>
              <a:rPr lang="en-US" dirty="0" smtClean="0"/>
              <a:t>MPC = 0.8</a:t>
            </a:r>
          </a:p>
          <a:p>
            <a:r>
              <a:rPr lang="en-US" dirty="0" smtClean="0"/>
              <a:t>Multiplier = 1 / (1-0.8) = 1 / 0.2 = 5</a:t>
            </a:r>
          </a:p>
          <a:p>
            <a:r>
              <a:rPr lang="en-US" dirty="0" smtClean="0"/>
              <a:t>200/5 = $40B increase in TOTAL spending</a:t>
            </a:r>
          </a:p>
          <a:p>
            <a:r>
              <a:rPr lang="en-US" dirty="0" smtClean="0"/>
              <a:t>Crowding out = $40B net</a:t>
            </a:r>
          </a:p>
          <a:p>
            <a:r>
              <a:rPr lang="en-US" dirty="0" smtClean="0"/>
              <a:t>Government has to account for loss in investment at 2B for each 10B more in government borrowing</a:t>
            </a:r>
          </a:p>
          <a:p>
            <a:r>
              <a:rPr lang="en-US" dirty="0" smtClean="0"/>
              <a:t>Government raises spending to 50B</a:t>
            </a:r>
          </a:p>
          <a:p>
            <a:pPr lvl="1"/>
            <a:r>
              <a:rPr lang="en-US" dirty="0" smtClean="0"/>
              <a:t>200B needed/40B  = 50B crowded out</a:t>
            </a:r>
          </a:p>
          <a:p>
            <a:pPr lvl="1"/>
            <a:r>
              <a:rPr lang="en-US" dirty="0" smtClean="0"/>
              <a:t>250B total needed to net 200B</a:t>
            </a:r>
          </a:p>
          <a:p>
            <a:pPr lvl="1"/>
            <a:r>
              <a:rPr lang="en-US" dirty="0" smtClean="0"/>
              <a:t>250/5 = 50B in government spending</a:t>
            </a:r>
          </a:p>
          <a:p>
            <a:pPr lvl="1"/>
            <a:r>
              <a:rPr lang="en-US" dirty="0" smtClean="0"/>
              <a:t>5 X 0.1 interest rate adjustment (with additional government borrowing = .1 increase/10B, so 50B/10B = 5) = 0.5% rise in interest rates</a:t>
            </a:r>
          </a:p>
          <a:p>
            <a:pPr lvl="1"/>
            <a:endParaRPr lang="en-US" dirty="0"/>
          </a:p>
        </p:txBody>
      </p:sp>
      <p:sp>
        <p:nvSpPr>
          <p:cNvPr id="3" name="Title 2"/>
          <p:cNvSpPr>
            <a:spLocks noGrp="1"/>
          </p:cNvSpPr>
          <p:nvPr>
            <p:ph type="title"/>
          </p:nvPr>
        </p:nvSpPr>
        <p:spPr/>
        <p:txBody>
          <a:bodyPr/>
          <a:lstStyle/>
          <a:p>
            <a:r>
              <a:rPr lang="en-US" dirty="0" smtClean="0"/>
              <a:t>Answer</a:t>
            </a:r>
            <a:endParaRPr lang="en-US" dirty="0"/>
          </a:p>
        </p:txBody>
      </p:sp>
    </p:spTree>
    <p:extLst>
      <p:ext uri="{BB962C8B-B14F-4D97-AF65-F5344CB8AC3E}">
        <p14:creationId xmlns:p14="http://schemas.microsoft.com/office/powerpoint/2010/main" val="1116235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Decreasing taxes: indirect impact on GDP since it affects consumption</a:t>
            </a:r>
          </a:p>
          <a:p>
            <a:pPr lvl="1"/>
            <a:r>
              <a:rPr lang="en-US" dirty="0" smtClean="0"/>
              <a:t>More direct to increase government spending since G is a component of GDP</a:t>
            </a:r>
          </a:p>
          <a:p>
            <a:pPr lvl="1"/>
            <a:endParaRPr lang="en-US" dirty="0"/>
          </a:p>
          <a:p>
            <a:pPr lvl="1"/>
            <a:endParaRPr lang="en-US" dirty="0"/>
          </a:p>
          <a:p>
            <a:r>
              <a:rPr lang="en-US" dirty="0" smtClean="0"/>
              <a:t>Not all economists agree on this…</a:t>
            </a:r>
          </a:p>
        </p:txBody>
      </p:sp>
      <p:sp>
        <p:nvSpPr>
          <p:cNvPr id="3" name="Title 2"/>
          <p:cNvSpPr>
            <a:spLocks noGrp="1"/>
          </p:cNvSpPr>
          <p:nvPr>
            <p:ph type="title"/>
          </p:nvPr>
        </p:nvSpPr>
        <p:spPr/>
        <p:txBody>
          <a:bodyPr>
            <a:normAutofit fontScale="90000"/>
          </a:bodyPr>
          <a:lstStyle/>
          <a:p>
            <a:r>
              <a:rPr lang="en-US" dirty="0" smtClean="0"/>
              <a:t>More problems with FP continued	</a:t>
            </a:r>
            <a:endParaRPr lang="en-US" dirty="0"/>
          </a:p>
        </p:txBody>
      </p:sp>
    </p:spTree>
    <p:extLst>
      <p:ext uri="{BB962C8B-B14F-4D97-AF65-F5344CB8AC3E}">
        <p14:creationId xmlns:p14="http://schemas.microsoft.com/office/powerpoint/2010/main" val="3236695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Systems: </a:t>
            </a:r>
          </a:p>
          <a:p>
            <a:pPr lvl="1"/>
            <a:r>
              <a:rPr lang="en-US" dirty="0" smtClean="0"/>
              <a:t>Proportional tax: regardless of income, taxes are the same proportion of income; all incomes pay same percentage (“flat tax”)</a:t>
            </a:r>
          </a:p>
          <a:p>
            <a:pPr lvl="1"/>
            <a:endParaRPr lang="en-US" dirty="0"/>
          </a:p>
          <a:p>
            <a:pPr lvl="1"/>
            <a:r>
              <a:rPr lang="en-US" dirty="0" smtClean="0"/>
              <a:t>Progressive tax: tax table increase in income taxes as income increases</a:t>
            </a:r>
          </a:p>
          <a:p>
            <a:pPr lvl="1"/>
            <a:endParaRPr lang="en-US" dirty="0"/>
          </a:p>
          <a:p>
            <a:pPr lvl="1"/>
            <a:r>
              <a:rPr lang="en-US" dirty="0" smtClean="0"/>
              <a:t>Regressive tax: smaller percentage of tax as income increases</a:t>
            </a:r>
          </a:p>
          <a:p>
            <a:pPr lvl="1"/>
            <a:endParaRPr lang="en-US" dirty="0"/>
          </a:p>
        </p:txBody>
      </p:sp>
      <p:sp>
        <p:nvSpPr>
          <p:cNvPr id="3" name="Title 2"/>
          <p:cNvSpPr>
            <a:spLocks noGrp="1"/>
          </p:cNvSpPr>
          <p:nvPr>
            <p:ph type="title"/>
          </p:nvPr>
        </p:nvSpPr>
        <p:spPr/>
        <p:txBody>
          <a:bodyPr/>
          <a:lstStyle/>
          <a:p>
            <a:r>
              <a:rPr lang="en-US" dirty="0" smtClean="0"/>
              <a:t>Step back – background on Taxes	</a:t>
            </a:r>
            <a:endParaRPr lang="en-US" dirty="0"/>
          </a:p>
        </p:txBody>
      </p:sp>
    </p:spTree>
    <p:extLst>
      <p:ext uri="{BB962C8B-B14F-4D97-AF65-F5344CB8AC3E}">
        <p14:creationId xmlns:p14="http://schemas.microsoft.com/office/powerpoint/2010/main" val="4135211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Tax base: Government established base that is subject to tax</a:t>
            </a:r>
          </a:p>
          <a:p>
            <a:r>
              <a:rPr lang="en-US" dirty="0" smtClean="0"/>
              <a:t>Tax rate: Proportion of tax base that’s paid to government </a:t>
            </a:r>
          </a:p>
          <a:p>
            <a:r>
              <a:rPr lang="en-US" dirty="0" smtClean="0"/>
              <a:t>Tax bracket: interval of income where specific marginal tax rates are applied</a:t>
            </a:r>
          </a:p>
          <a:p>
            <a:r>
              <a:rPr lang="en-US" dirty="0" smtClean="0"/>
              <a:t>Marginal Tax Rate: Incremental</a:t>
            </a:r>
          </a:p>
          <a:p>
            <a:pPr lvl="1"/>
            <a:r>
              <a:rPr lang="en-US" dirty="0" smtClean="0"/>
              <a:t>Change in taxes due/change in taxable income = marginal tax rate</a:t>
            </a:r>
          </a:p>
          <a:p>
            <a:r>
              <a:rPr lang="en-US" dirty="0" smtClean="0"/>
              <a:t>Average Tax Rate: </a:t>
            </a:r>
          </a:p>
          <a:p>
            <a:pPr lvl="1"/>
            <a:r>
              <a:rPr lang="en-US" dirty="0" smtClean="0"/>
              <a:t>Total tax payment/total income</a:t>
            </a:r>
          </a:p>
          <a:p>
            <a:pPr lvl="1"/>
            <a:endParaRPr lang="en-US" dirty="0"/>
          </a:p>
        </p:txBody>
      </p:sp>
      <p:sp>
        <p:nvSpPr>
          <p:cNvPr id="3" name="Title 2"/>
          <p:cNvSpPr>
            <a:spLocks noGrp="1"/>
          </p:cNvSpPr>
          <p:nvPr>
            <p:ph type="title"/>
          </p:nvPr>
        </p:nvSpPr>
        <p:spPr/>
        <p:txBody>
          <a:bodyPr/>
          <a:lstStyle/>
          <a:p>
            <a:r>
              <a:rPr lang="en-US" dirty="0" smtClean="0"/>
              <a:t>Calculating taxes</a:t>
            </a:r>
            <a:endParaRPr lang="en-US" dirty="0"/>
          </a:p>
        </p:txBody>
      </p:sp>
    </p:spTree>
    <p:extLst>
      <p:ext uri="{BB962C8B-B14F-4D97-AF65-F5344CB8AC3E}">
        <p14:creationId xmlns:p14="http://schemas.microsoft.com/office/powerpoint/2010/main" val="36177689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609600"/>
          </a:xfrm>
        </p:spPr>
        <p:txBody>
          <a:bodyPr>
            <a:normAutofit fontScale="90000"/>
          </a:bodyPr>
          <a:lstStyle/>
          <a:p>
            <a:r>
              <a:rPr lang="en-US" dirty="0" smtClean="0"/>
              <a:t>Proportional taxes: Tax Brackets		</a:t>
            </a:r>
            <a:endParaRPr lang="en-US" dirty="0"/>
          </a:p>
        </p:txBody>
      </p:sp>
      <p:pic>
        <p:nvPicPr>
          <p:cNvPr id="1026" name="Picture 2" descr="tax char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2133600"/>
            <a:ext cx="7115790" cy="43204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27649" y="1066800"/>
            <a:ext cx="8001000" cy="923330"/>
          </a:xfrm>
          <a:prstGeom prst="rect">
            <a:avLst/>
          </a:prstGeom>
          <a:noFill/>
        </p:spPr>
        <p:txBody>
          <a:bodyPr wrap="square" rtlCol="0">
            <a:spAutoFit/>
          </a:bodyPr>
          <a:lstStyle/>
          <a:p>
            <a:r>
              <a:rPr lang="en-US" dirty="0" smtClean="0"/>
              <a:t>Tax is a certain % up to a certain $ amount and pay that rate just on that amount, pay the higher rate on just the amount over… i.e. if you make 40,000/</a:t>
            </a:r>
            <a:r>
              <a:rPr lang="en-US" dirty="0" err="1" smtClean="0"/>
              <a:t>yr</a:t>
            </a:r>
            <a:r>
              <a:rPr lang="en-US" dirty="0" smtClean="0"/>
              <a:t> = 10% on 9075 and less, 15% on 9075 – 36900, and 25% on 36900 to 40000 </a:t>
            </a:r>
          </a:p>
        </p:txBody>
      </p:sp>
    </p:spTree>
    <p:extLst>
      <p:ext uri="{BB962C8B-B14F-4D97-AF65-F5344CB8AC3E}">
        <p14:creationId xmlns:p14="http://schemas.microsoft.com/office/powerpoint/2010/main" val="2970254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fiscal policy?</a:t>
            </a:r>
            <a:br>
              <a:rPr lang="en-US" dirty="0" smtClean="0"/>
            </a:br>
            <a:r>
              <a:rPr lang="en-US" dirty="0" smtClean="0"/>
              <a:t>Keynes…</a:t>
            </a:r>
            <a:endParaRPr lang="en-US" dirty="0"/>
          </a:p>
        </p:txBody>
      </p:sp>
      <p:sp>
        <p:nvSpPr>
          <p:cNvPr id="3" name="Content Placeholder 2"/>
          <p:cNvSpPr>
            <a:spLocks noGrp="1"/>
          </p:cNvSpPr>
          <p:nvPr>
            <p:ph idx="1"/>
          </p:nvPr>
        </p:nvSpPr>
        <p:spPr/>
        <p:txBody>
          <a:bodyPr/>
          <a:lstStyle/>
          <a:p>
            <a:r>
              <a:rPr lang="en-US" dirty="0" smtClean="0"/>
              <a:t>The government’s role in regulating the business cycle</a:t>
            </a:r>
          </a:p>
          <a:p>
            <a:r>
              <a:rPr lang="en-US" dirty="0" smtClean="0"/>
              <a:t>The goal is to achieve full employment and price stability</a:t>
            </a:r>
          </a:p>
          <a:p>
            <a:endParaRPr lang="en-US" dirty="0"/>
          </a:p>
          <a:p>
            <a:r>
              <a:rPr lang="en-US" dirty="0" smtClean="0"/>
              <a:t>(See chapters 13 and 13’s appendix)</a:t>
            </a:r>
          </a:p>
          <a:p>
            <a:endParaRPr lang="en-US" dirty="0"/>
          </a:p>
          <a:p>
            <a:r>
              <a:rPr lang="en-US" dirty="0" smtClean="0"/>
              <a:t>The government attempts to stabilize inflationary and recessionary gaps in the SRAS and LRAS with spending and tax cuts.  They are targeting changes in aggregate demand to move the equilibrium point.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Marginal = change in taxes due/change in taxable income</a:t>
            </a:r>
            <a:endParaRPr lang="en-US" dirty="0"/>
          </a:p>
          <a:p>
            <a:pPr lvl="1"/>
            <a:r>
              <a:rPr lang="en-US" dirty="0" smtClean="0"/>
              <a:t>If 10k income:</a:t>
            </a:r>
            <a:endParaRPr lang="en-US" dirty="0"/>
          </a:p>
          <a:p>
            <a:pPr lvl="2"/>
            <a:r>
              <a:rPr lang="en-US" dirty="0" smtClean="0"/>
              <a:t>10000-9075 = 925 X tax rate of 15% = $138.75</a:t>
            </a:r>
          </a:p>
          <a:p>
            <a:pPr lvl="2"/>
            <a:r>
              <a:rPr lang="en-US" dirty="0" smtClean="0"/>
              <a:t>0-9074 = 9074 X tax rate of 10% = $907.40</a:t>
            </a:r>
          </a:p>
          <a:p>
            <a:pPr lvl="2"/>
            <a:r>
              <a:rPr lang="en-US" dirty="0" smtClean="0"/>
              <a:t>$907.40 +$138.75 = $1046.15 Total taxes due</a:t>
            </a:r>
          </a:p>
          <a:p>
            <a:pPr lvl="2"/>
            <a:r>
              <a:rPr lang="en-US" dirty="0" smtClean="0"/>
              <a:t>The marginal tax rate is the rate that would be paid with $1 more of income.  In this case, it would be the 15%.  It went from 10% to 15% when income went from 9074 to 9075.  </a:t>
            </a:r>
          </a:p>
          <a:p>
            <a:r>
              <a:rPr lang="en-US" dirty="0" smtClean="0"/>
              <a:t>Average= total taxes due/total taxable income</a:t>
            </a:r>
          </a:p>
          <a:p>
            <a:pPr lvl="1"/>
            <a:r>
              <a:rPr lang="en-US" dirty="0" smtClean="0"/>
              <a:t>1046.15/10000 = 10.46%</a:t>
            </a:r>
            <a:endParaRPr lang="en-US" dirty="0"/>
          </a:p>
        </p:txBody>
      </p:sp>
      <p:sp>
        <p:nvSpPr>
          <p:cNvPr id="3" name="Title 2"/>
          <p:cNvSpPr>
            <a:spLocks noGrp="1"/>
          </p:cNvSpPr>
          <p:nvPr>
            <p:ph type="title"/>
          </p:nvPr>
        </p:nvSpPr>
        <p:spPr/>
        <p:txBody>
          <a:bodyPr/>
          <a:lstStyle/>
          <a:p>
            <a:r>
              <a:rPr lang="en-US" dirty="0" smtClean="0"/>
              <a:t>Marginal vs. Average Tax Rates</a:t>
            </a:r>
            <a:endParaRPr lang="en-US" dirty="0"/>
          </a:p>
        </p:txBody>
      </p:sp>
    </p:spTree>
    <p:extLst>
      <p:ext uri="{BB962C8B-B14F-4D97-AF65-F5344CB8AC3E}">
        <p14:creationId xmlns:p14="http://schemas.microsoft.com/office/powerpoint/2010/main" val="1541668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052998"/>
              </p:ext>
            </p:extLst>
          </p:nvPr>
        </p:nvGraphicFramePr>
        <p:xfrm>
          <a:off x="457200" y="1524000"/>
          <a:ext cx="8229600" cy="23012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smtClean="0"/>
                        <a:t>At least</a:t>
                      </a:r>
                      <a:endParaRPr lang="en-US" dirty="0"/>
                    </a:p>
                  </a:txBody>
                  <a:tcPr/>
                </a:tc>
                <a:tc>
                  <a:txBody>
                    <a:bodyPr/>
                    <a:lstStyle/>
                    <a:p>
                      <a:r>
                        <a:rPr lang="en-US" dirty="0" smtClean="0"/>
                        <a:t>But less than</a:t>
                      </a:r>
                      <a:endParaRPr lang="en-US" dirty="0"/>
                    </a:p>
                  </a:txBody>
                  <a:tcPr/>
                </a:tc>
                <a:tc>
                  <a:txBody>
                    <a:bodyPr/>
                    <a:lstStyle/>
                    <a:p>
                      <a:r>
                        <a:rPr lang="en-US" dirty="0" smtClean="0"/>
                        <a:t>Single</a:t>
                      </a:r>
                      <a:endParaRPr lang="en-US" dirty="0"/>
                    </a:p>
                  </a:txBody>
                  <a:tcPr/>
                </a:tc>
                <a:tc>
                  <a:txBody>
                    <a:bodyPr/>
                    <a:lstStyle/>
                    <a:p>
                      <a:r>
                        <a:rPr lang="en-US" dirty="0" smtClean="0"/>
                        <a:t>Married filing jointly</a:t>
                      </a:r>
                      <a:endParaRPr lang="en-US" dirty="0"/>
                    </a:p>
                  </a:txBody>
                  <a:tcPr/>
                </a:tc>
                <a:tc>
                  <a:txBody>
                    <a:bodyPr/>
                    <a:lstStyle/>
                    <a:p>
                      <a:r>
                        <a:rPr lang="en-US" dirty="0" smtClean="0"/>
                        <a:t>Married filing individually</a:t>
                      </a:r>
                      <a:endParaRPr lang="en-US" dirty="0"/>
                    </a:p>
                  </a:txBody>
                  <a:tcPr/>
                </a:tc>
                <a:tc>
                  <a:txBody>
                    <a:bodyPr/>
                    <a:lstStyle/>
                    <a:p>
                      <a:r>
                        <a:rPr lang="en-US" dirty="0" smtClean="0"/>
                        <a:t>Head of household</a:t>
                      </a:r>
                      <a:endParaRPr lang="en-US" dirty="0"/>
                    </a:p>
                  </a:txBody>
                  <a:tcPr/>
                </a:tc>
              </a:tr>
              <a:tr h="370840">
                <a:tc>
                  <a:txBody>
                    <a:bodyPr/>
                    <a:lstStyle/>
                    <a:p>
                      <a:r>
                        <a:rPr lang="en-US" dirty="0" smtClean="0"/>
                        <a:t>25200</a:t>
                      </a:r>
                      <a:endParaRPr lang="en-US" dirty="0"/>
                    </a:p>
                  </a:txBody>
                  <a:tcPr/>
                </a:tc>
                <a:tc>
                  <a:txBody>
                    <a:bodyPr/>
                    <a:lstStyle/>
                    <a:p>
                      <a:r>
                        <a:rPr lang="en-US" dirty="0" smtClean="0"/>
                        <a:t>25250</a:t>
                      </a:r>
                      <a:endParaRPr lang="en-US" dirty="0"/>
                    </a:p>
                  </a:txBody>
                  <a:tcPr/>
                </a:tc>
                <a:tc>
                  <a:txBody>
                    <a:bodyPr/>
                    <a:lstStyle/>
                    <a:p>
                      <a:r>
                        <a:rPr lang="en-US" dirty="0" smtClean="0"/>
                        <a:t>3338</a:t>
                      </a:r>
                      <a:endParaRPr lang="en-US" dirty="0"/>
                    </a:p>
                  </a:txBody>
                  <a:tcPr/>
                </a:tc>
                <a:tc>
                  <a:txBody>
                    <a:bodyPr/>
                    <a:lstStyle/>
                    <a:p>
                      <a:r>
                        <a:rPr lang="en-US" dirty="0" smtClean="0"/>
                        <a:t>2891</a:t>
                      </a:r>
                      <a:endParaRPr lang="en-US" dirty="0"/>
                    </a:p>
                  </a:txBody>
                  <a:tcPr/>
                </a:tc>
                <a:tc>
                  <a:txBody>
                    <a:bodyPr/>
                    <a:lstStyle/>
                    <a:p>
                      <a:r>
                        <a:rPr lang="en-US" dirty="0" smtClean="0"/>
                        <a:t>3338</a:t>
                      </a:r>
                      <a:endParaRPr lang="en-US" dirty="0"/>
                    </a:p>
                  </a:txBody>
                  <a:tcPr/>
                </a:tc>
                <a:tc>
                  <a:txBody>
                    <a:bodyPr/>
                    <a:lstStyle/>
                    <a:p>
                      <a:r>
                        <a:rPr lang="en-US" dirty="0" smtClean="0"/>
                        <a:t>3146</a:t>
                      </a:r>
                      <a:endParaRPr lang="en-US" dirty="0"/>
                    </a:p>
                  </a:txBody>
                  <a:tcPr/>
                </a:tc>
              </a:tr>
              <a:tr h="370840">
                <a:tc>
                  <a:txBody>
                    <a:bodyPr/>
                    <a:lstStyle/>
                    <a:p>
                      <a:r>
                        <a:rPr lang="en-US" dirty="0" smtClean="0"/>
                        <a:t>25250</a:t>
                      </a:r>
                      <a:endParaRPr lang="en-US" dirty="0"/>
                    </a:p>
                  </a:txBody>
                  <a:tcPr/>
                </a:tc>
                <a:tc>
                  <a:txBody>
                    <a:bodyPr/>
                    <a:lstStyle/>
                    <a:p>
                      <a:r>
                        <a:rPr lang="en-US" dirty="0" smtClean="0"/>
                        <a:t>25300</a:t>
                      </a:r>
                      <a:endParaRPr lang="en-US" dirty="0"/>
                    </a:p>
                  </a:txBody>
                  <a:tcPr/>
                </a:tc>
                <a:tc>
                  <a:txBody>
                    <a:bodyPr/>
                    <a:lstStyle/>
                    <a:p>
                      <a:r>
                        <a:rPr lang="en-US" dirty="0" smtClean="0"/>
                        <a:t>3345</a:t>
                      </a:r>
                      <a:endParaRPr lang="en-US" dirty="0"/>
                    </a:p>
                  </a:txBody>
                  <a:tcPr/>
                </a:tc>
                <a:tc>
                  <a:txBody>
                    <a:bodyPr/>
                    <a:lstStyle/>
                    <a:p>
                      <a:r>
                        <a:rPr lang="en-US" dirty="0" smtClean="0"/>
                        <a:t>2899</a:t>
                      </a:r>
                      <a:endParaRPr lang="en-US" dirty="0"/>
                    </a:p>
                  </a:txBody>
                  <a:tcPr/>
                </a:tc>
                <a:tc>
                  <a:txBody>
                    <a:bodyPr/>
                    <a:lstStyle/>
                    <a:p>
                      <a:r>
                        <a:rPr lang="en-US" dirty="0" smtClean="0"/>
                        <a:t>3345</a:t>
                      </a:r>
                      <a:endParaRPr lang="en-US" dirty="0"/>
                    </a:p>
                  </a:txBody>
                  <a:tcPr/>
                </a:tc>
                <a:tc>
                  <a:txBody>
                    <a:bodyPr/>
                    <a:lstStyle/>
                    <a:p>
                      <a:r>
                        <a:rPr lang="en-US" dirty="0" smtClean="0"/>
                        <a:t>3154</a:t>
                      </a:r>
                      <a:endParaRPr lang="en-US" dirty="0"/>
                    </a:p>
                  </a:txBody>
                  <a:tcPr/>
                </a:tc>
              </a:tr>
              <a:tr h="370840">
                <a:tc>
                  <a:txBody>
                    <a:bodyPr/>
                    <a:lstStyle/>
                    <a:p>
                      <a:r>
                        <a:rPr lang="en-US" dirty="0" smtClean="0"/>
                        <a:t>25300</a:t>
                      </a:r>
                      <a:endParaRPr lang="en-US" dirty="0"/>
                    </a:p>
                  </a:txBody>
                  <a:tcPr/>
                </a:tc>
                <a:tc>
                  <a:txBody>
                    <a:bodyPr/>
                    <a:lstStyle/>
                    <a:p>
                      <a:r>
                        <a:rPr lang="en-US" dirty="0" smtClean="0"/>
                        <a:t>25350</a:t>
                      </a:r>
                      <a:endParaRPr lang="en-US" dirty="0"/>
                    </a:p>
                  </a:txBody>
                  <a:tcPr/>
                </a:tc>
                <a:tc>
                  <a:txBody>
                    <a:bodyPr/>
                    <a:lstStyle/>
                    <a:p>
                      <a:r>
                        <a:rPr lang="en-US" dirty="0" smtClean="0"/>
                        <a:t>3353</a:t>
                      </a:r>
                      <a:endParaRPr lang="en-US" dirty="0"/>
                    </a:p>
                  </a:txBody>
                  <a:tcPr/>
                </a:tc>
                <a:tc>
                  <a:txBody>
                    <a:bodyPr/>
                    <a:lstStyle/>
                    <a:p>
                      <a:r>
                        <a:rPr lang="en-US" dirty="0" smtClean="0">
                          <a:solidFill>
                            <a:srgbClr val="FF0000"/>
                          </a:solidFill>
                        </a:rPr>
                        <a:t>2906</a:t>
                      </a:r>
                      <a:endParaRPr lang="en-US" dirty="0">
                        <a:solidFill>
                          <a:srgbClr val="FF0000"/>
                        </a:solidFill>
                      </a:endParaRPr>
                    </a:p>
                  </a:txBody>
                  <a:tcPr/>
                </a:tc>
                <a:tc>
                  <a:txBody>
                    <a:bodyPr/>
                    <a:lstStyle/>
                    <a:p>
                      <a:r>
                        <a:rPr lang="en-US" dirty="0" smtClean="0"/>
                        <a:t>3360</a:t>
                      </a:r>
                      <a:endParaRPr lang="en-US" dirty="0"/>
                    </a:p>
                  </a:txBody>
                  <a:tcPr/>
                </a:tc>
                <a:tc>
                  <a:txBody>
                    <a:bodyPr/>
                    <a:lstStyle/>
                    <a:p>
                      <a:r>
                        <a:rPr lang="en-US" dirty="0" smtClean="0"/>
                        <a:t>4169</a:t>
                      </a:r>
                      <a:endParaRPr lang="en-US" dirty="0"/>
                    </a:p>
                  </a:txBody>
                  <a:tcPr/>
                </a:tc>
              </a:tr>
            </a:tbl>
          </a:graphicData>
        </a:graphic>
      </p:graphicFrame>
      <p:sp>
        <p:nvSpPr>
          <p:cNvPr id="3" name="Title 2"/>
          <p:cNvSpPr>
            <a:spLocks noGrp="1"/>
          </p:cNvSpPr>
          <p:nvPr>
            <p:ph type="title"/>
          </p:nvPr>
        </p:nvSpPr>
        <p:spPr/>
        <p:txBody>
          <a:bodyPr/>
          <a:lstStyle/>
          <a:p>
            <a:r>
              <a:rPr lang="en-US" dirty="0" smtClean="0"/>
              <a:t>Example of tax table (1040 for 2013)</a:t>
            </a:r>
            <a:endParaRPr lang="en-US" dirty="0"/>
          </a:p>
        </p:txBody>
      </p:sp>
      <p:sp>
        <p:nvSpPr>
          <p:cNvPr id="5" name="TextBox 4"/>
          <p:cNvSpPr txBox="1"/>
          <p:nvPr/>
        </p:nvSpPr>
        <p:spPr>
          <a:xfrm>
            <a:off x="533400" y="4191000"/>
            <a:ext cx="8458200" cy="646331"/>
          </a:xfrm>
          <a:prstGeom prst="rect">
            <a:avLst/>
          </a:prstGeom>
          <a:noFill/>
        </p:spPr>
        <p:txBody>
          <a:bodyPr wrap="square" rtlCol="0">
            <a:spAutoFit/>
          </a:bodyPr>
          <a:lstStyle/>
          <a:p>
            <a:r>
              <a:rPr lang="en-US" dirty="0" smtClean="0"/>
              <a:t>Mr. and Mrs. Brown file joint 1040 tax form and report and income of 25301 on line 43. They would enter 2906 on line 44 as their income tax.</a:t>
            </a:r>
            <a:endParaRPr lang="en-US" dirty="0"/>
          </a:p>
        </p:txBody>
      </p:sp>
    </p:spTree>
    <p:extLst>
      <p:ext uri="{BB962C8B-B14F-4D97-AF65-F5344CB8AC3E}">
        <p14:creationId xmlns:p14="http://schemas.microsoft.com/office/powerpoint/2010/main" val="2488310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219200"/>
          </a:xfrm>
        </p:spPr>
        <p:txBody>
          <a:bodyPr>
            <a:normAutofit lnSpcReduction="10000"/>
          </a:bodyPr>
          <a:lstStyle/>
          <a:p>
            <a:r>
              <a:rPr lang="en-US" dirty="0" smtClean="0"/>
              <a:t>Is there  a point where taxes are so high that revenue decrease?  Less incentive to work if so much of pay is going toward taxes…</a:t>
            </a:r>
            <a:endParaRPr lang="en-US" dirty="0"/>
          </a:p>
        </p:txBody>
      </p:sp>
      <p:sp>
        <p:nvSpPr>
          <p:cNvPr id="3" name="Title 2"/>
          <p:cNvSpPr>
            <a:spLocks noGrp="1"/>
          </p:cNvSpPr>
          <p:nvPr>
            <p:ph type="title"/>
          </p:nvPr>
        </p:nvSpPr>
        <p:spPr/>
        <p:txBody>
          <a:bodyPr/>
          <a:lstStyle/>
          <a:p>
            <a:r>
              <a:rPr lang="en-US" dirty="0" err="1" smtClean="0"/>
              <a:t>Laffer</a:t>
            </a:r>
            <a:r>
              <a:rPr lang="en-US" dirty="0" smtClean="0"/>
              <a:t> Curve</a:t>
            </a:r>
            <a:endParaRPr lang="en-US" dirty="0"/>
          </a:p>
        </p:txBody>
      </p:sp>
      <p:cxnSp>
        <p:nvCxnSpPr>
          <p:cNvPr id="5" name="Straight Connector 4"/>
          <p:cNvCxnSpPr/>
          <p:nvPr/>
        </p:nvCxnSpPr>
        <p:spPr>
          <a:xfrm>
            <a:off x="1762664" y="2971800"/>
            <a:ext cx="0" cy="31242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52600" y="6096000"/>
            <a:ext cx="33528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09599" y="2837573"/>
            <a:ext cx="1224951" cy="646331"/>
          </a:xfrm>
          <a:prstGeom prst="rect">
            <a:avLst/>
          </a:prstGeom>
          <a:noFill/>
        </p:spPr>
        <p:txBody>
          <a:bodyPr wrap="square" rtlCol="0">
            <a:spAutoFit/>
          </a:bodyPr>
          <a:lstStyle/>
          <a:p>
            <a:r>
              <a:rPr lang="en-US" dirty="0" smtClean="0">
                <a:solidFill>
                  <a:schemeClr val="tx2">
                    <a:lumMod val="75000"/>
                  </a:schemeClr>
                </a:solidFill>
              </a:rPr>
              <a:t>TAX Revenue</a:t>
            </a:r>
            <a:endParaRPr lang="en-US" dirty="0">
              <a:solidFill>
                <a:schemeClr val="tx2">
                  <a:lumMod val="75000"/>
                </a:schemeClr>
              </a:solidFill>
            </a:endParaRPr>
          </a:p>
        </p:txBody>
      </p:sp>
      <p:sp>
        <p:nvSpPr>
          <p:cNvPr id="17" name="TextBox 16"/>
          <p:cNvSpPr txBox="1"/>
          <p:nvPr/>
        </p:nvSpPr>
        <p:spPr>
          <a:xfrm>
            <a:off x="5153564" y="6019800"/>
            <a:ext cx="1447800" cy="369332"/>
          </a:xfrm>
          <a:prstGeom prst="rect">
            <a:avLst/>
          </a:prstGeom>
          <a:noFill/>
        </p:spPr>
        <p:txBody>
          <a:bodyPr wrap="square" rtlCol="0">
            <a:spAutoFit/>
          </a:bodyPr>
          <a:lstStyle/>
          <a:p>
            <a:r>
              <a:rPr lang="en-US" dirty="0" smtClean="0">
                <a:solidFill>
                  <a:schemeClr val="tx2">
                    <a:lumMod val="75000"/>
                  </a:schemeClr>
                </a:solidFill>
              </a:rPr>
              <a:t>TAX Rate</a:t>
            </a:r>
            <a:endParaRPr lang="en-US" dirty="0">
              <a:solidFill>
                <a:schemeClr val="tx2">
                  <a:lumMod val="75000"/>
                </a:schemeClr>
              </a:solidFill>
            </a:endParaRPr>
          </a:p>
        </p:txBody>
      </p:sp>
      <p:sp>
        <p:nvSpPr>
          <p:cNvPr id="18" name="TextBox 17"/>
          <p:cNvSpPr txBox="1"/>
          <p:nvPr/>
        </p:nvSpPr>
        <p:spPr>
          <a:xfrm>
            <a:off x="1453551" y="5967056"/>
            <a:ext cx="381000" cy="523220"/>
          </a:xfrm>
          <a:prstGeom prst="rect">
            <a:avLst/>
          </a:prstGeom>
          <a:noFill/>
        </p:spPr>
        <p:txBody>
          <a:bodyPr wrap="square" rtlCol="0">
            <a:spAutoFit/>
          </a:bodyPr>
          <a:lstStyle/>
          <a:p>
            <a:r>
              <a:rPr lang="en-US" sz="2800" dirty="0" smtClean="0"/>
              <a:t>0</a:t>
            </a:r>
            <a:endParaRPr lang="en-US" sz="2800" dirty="0"/>
          </a:p>
        </p:txBody>
      </p:sp>
      <p:sp>
        <p:nvSpPr>
          <p:cNvPr id="4" name="Freeform 3"/>
          <p:cNvSpPr/>
          <p:nvPr/>
        </p:nvSpPr>
        <p:spPr>
          <a:xfrm>
            <a:off x="1794294" y="3786996"/>
            <a:ext cx="3381555" cy="2303253"/>
          </a:xfrm>
          <a:custGeom>
            <a:avLst/>
            <a:gdLst>
              <a:gd name="connsiteX0" fmla="*/ 0 w 3381555"/>
              <a:gd name="connsiteY0" fmla="*/ 2286000 h 2303253"/>
              <a:gd name="connsiteX1" fmla="*/ 25880 w 3381555"/>
              <a:gd name="connsiteY1" fmla="*/ 2225615 h 2303253"/>
              <a:gd name="connsiteX2" fmla="*/ 138023 w 3381555"/>
              <a:gd name="connsiteY2" fmla="*/ 1863306 h 2303253"/>
              <a:gd name="connsiteX3" fmla="*/ 172529 w 3381555"/>
              <a:gd name="connsiteY3" fmla="*/ 1733910 h 2303253"/>
              <a:gd name="connsiteX4" fmla="*/ 215661 w 3381555"/>
              <a:gd name="connsiteY4" fmla="*/ 1621766 h 2303253"/>
              <a:gd name="connsiteX5" fmla="*/ 258793 w 3381555"/>
              <a:gd name="connsiteY5" fmla="*/ 1440612 h 2303253"/>
              <a:gd name="connsiteX6" fmla="*/ 276046 w 3381555"/>
              <a:gd name="connsiteY6" fmla="*/ 1380227 h 2303253"/>
              <a:gd name="connsiteX7" fmla="*/ 310551 w 3381555"/>
              <a:gd name="connsiteY7" fmla="*/ 1328468 h 2303253"/>
              <a:gd name="connsiteX8" fmla="*/ 327804 w 3381555"/>
              <a:gd name="connsiteY8" fmla="*/ 1276710 h 2303253"/>
              <a:gd name="connsiteX9" fmla="*/ 345057 w 3381555"/>
              <a:gd name="connsiteY9" fmla="*/ 1242204 h 2303253"/>
              <a:gd name="connsiteX10" fmla="*/ 388189 w 3381555"/>
              <a:gd name="connsiteY10" fmla="*/ 1164566 h 2303253"/>
              <a:gd name="connsiteX11" fmla="*/ 414068 w 3381555"/>
              <a:gd name="connsiteY11" fmla="*/ 1138687 h 2303253"/>
              <a:gd name="connsiteX12" fmla="*/ 448574 w 3381555"/>
              <a:gd name="connsiteY12" fmla="*/ 1086929 h 2303253"/>
              <a:gd name="connsiteX13" fmla="*/ 483080 w 3381555"/>
              <a:gd name="connsiteY13" fmla="*/ 1009291 h 2303253"/>
              <a:gd name="connsiteX14" fmla="*/ 508959 w 3381555"/>
              <a:gd name="connsiteY14" fmla="*/ 905774 h 2303253"/>
              <a:gd name="connsiteX15" fmla="*/ 517585 w 3381555"/>
              <a:gd name="connsiteY15" fmla="*/ 879895 h 2303253"/>
              <a:gd name="connsiteX16" fmla="*/ 534838 w 3381555"/>
              <a:gd name="connsiteY16" fmla="*/ 854015 h 2303253"/>
              <a:gd name="connsiteX17" fmla="*/ 560717 w 3381555"/>
              <a:gd name="connsiteY17" fmla="*/ 819510 h 2303253"/>
              <a:gd name="connsiteX18" fmla="*/ 577970 w 3381555"/>
              <a:gd name="connsiteY18" fmla="*/ 785004 h 2303253"/>
              <a:gd name="connsiteX19" fmla="*/ 621102 w 3381555"/>
              <a:gd name="connsiteY19" fmla="*/ 741872 h 2303253"/>
              <a:gd name="connsiteX20" fmla="*/ 655608 w 3381555"/>
              <a:gd name="connsiteY20" fmla="*/ 690113 h 2303253"/>
              <a:gd name="connsiteX21" fmla="*/ 698740 w 3381555"/>
              <a:gd name="connsiteY21" fmla="*/ 638355 h 2303253"/>
              <a:gd name="connsiteX22" fmla="*/ 733246 w 3381555"/>
              <a:gd name="connsiteY22" fmla="*/ 586596 h 2303253"/>
              <a:gd name="connsiteX23" fmla="*/ 785004 w 3381555"/>
              <a:gd name="connsiteY23" fmla="*/ 543464 h 2303253"/>
              <a:gd name="connsiteX24" fmla="*/ 819510 w 3381555"/>
              <a:gd name="connsiteY24" fmla="*/ 483079 h 2303253"/>
              <a:gd name="connsiteX25" fmla="*/ 845389 w 3381555"/>
              <a:gd name="connsiteY25" fmla="*/ 465827 h 2303253"/>
              <a:gd name="connsiteX26" fmla="*/ 897148 w 3381555"/>
              <a:gd name="connsiteY26" fmla="*/ 422695 h 2303253"/>
              <a:gd name="connsiteX27" fmla="*/ 923027 w 3381555"/>
              <a:gd name="connsiteY27" fmla="*/ 414068 h 2303253"/>
              <a:gd name="connsiteX28" fmla="*/ 992038 w 3381555"/>
              <a:gd name="connsiteY28" fmla="*/ 396815 h 2303253"/>
              <a:gd name="connsiteX29" fmla="*/ 1000664 w 3381555"/>
              <a:gd name="connsiteY29" fmla="*/ 362310 h 2303253"/>
              <a:gd name="connsiteX30" fmla="*/ 1043797 w 3381555"/>
              <a:gd name="connsiteY30" fmla="*/ 310551 h 2303253"/>
              <a:gd name="connsiteX31" fmla="*/ 1078302 w 3381555"/>
              <a:gd name="connsiteY31" fmla="*/ 258793 h 2303253"/>
              <a:gd name="connsiteX32" fmla="*/ 1121434 w 3381555"/>
              <a:gd name="connsiteY32" fmla="*/ 198408 h 2303253"/>
              <a:gd name="connsiteX33" fmla="*/ 1164566 w 3381555"/>
              <a:gd name="connsiteY33" fmla="*/ 163902 h 2303253"/>
              <a:gd name="connsiteX34" fmla="*/ 1181819 w 3381555"/>
              <a:gd name="connsiteY34" fmla="*/ 138023 h 2303253"/>
              <a:gd name="connsiteX35" fmla="*/ 1207698 w 3381555"/>
              <a:gd name="connsiteY35" fmla="*/ 129396 h 2303253"/>
              <a:gd name="connsiteX36" fmla="*/ 1285336 w 3381555"/>
              <a:gd name="connsiteY36" fmla="*/ 86264 h 2303253"/>
              <a:gd name="connsiteX37" fmla="*/ 1328468 w 3381555"/>
              <a:gd name="connsiteY37" fmla="*/ 77638 h 2303253"/>
              <a:gd name="connsiteX38" fmla="*/ 1457864 w 3381555"/>
              <a:gd name="connsiteY38" fmla="*/ 34506 h 2303253"/>
              <a:gd name="connsiteX39" fmla="*/ 1492370 w 3381555"/>
              <a:gd name="connsiteY39" fmla="*/ 17253 h 2303253"/>
              <a:gd name="connsiteX40" fmla="*/ 1777042 w 3381555"/>
              <a:gd name="connsiteY40" fmla="*/ 0 h 2303253"/>
              <a:gd name="connsiteX41" fmla="*/ 2182483 w 3381555"/>
              <a:gd name="connsiteY41" fmla="*/ 8627 h 2303253"/>
              <a:gd name="connsiteX42" fmla="*/ 2234242 w 3381555"/>
              <a:gd name="connsiteY42" fmla="*/ 25879 h 2303253"/>
              <a:gd name="connsiteX43" fmla="*/ 2260121 w 3381555"/>
              <a:gd name="connsiteY43" fmla="*/ 43132 h 2303253"/>
              <a:gd name="connsiteX44" fmla="*/ 2303253 w 3381555"/>
              <a:gd name="connsiteY44" fmla="*/ 94891 h 2303253"/>
              <a:gd name="connsiteX45" fmla="*/ 2337759 w 3381555"/>
              <a:gd name="connsiteY45" fmla="*/ 120770 h 2303253"/>
              <a:gd name="connsiteX46" fmla="*/ 2363638 w 3381555"/>
              <a:gd name="connsiteY46" fmla="*/ 138023 h 2303253"/>
              <a:gd name="connsiteX47" fmla="*/ 2389517 w 3381555"/>
              <a:gd name="connsiteY47" fmla="*/ 163902 h 2303253"/>
              <a:gd name="connsiteX48" fmla="*/ 2441276 w 3381555"/>
              <a:gd name="connsiteY48" fmla="*/ 181155 h 2303253"/>
              <a:gd name="connsiteX49" fmla="*/ 2467155 w 3381555"/>
              <a:gd name="connsiteY49" fmla="*/ 198408 h 2303253"/>
              <a:gd name="connsiteX50" fmla="*/ 2510287 w 3381555"/>
              <a:gd name="connsiteY50" fmla="*/ 250166 h 2303253"/>
              <a:gd name="connsiteX51" fmla="*/ 2536166 w 3381555"/>
              <a:gd name="connsiteY51" fmla="*/ 258793 h 2303253"/>
              <a:gd name="connsiteX52" fmla="*/ 2562046 w 3381555"/>
              <a:gd name="connsiteY52" fmla="*/ 284672 h 2303253"/>
              <a:gd name="connsiteX53" fmla="*/ 2596551 w 3381555"/>
              <a:gd name="connsiteY53" fmla="*/ 301925 h 2303253"/>
              <a:gd name="connsiteX54" fmla="*/ 2622431 w 3381555"/>
              <a:gd name="connsiteY54" fmla="*/ 319178 h 2303253"/>
              <a:gd name="connsiteX55" fmla="*/ 2631057 w 3381555"/>
              <a:gd name="connsiteY55" fmla="*/ 345057 h 2303253"/>
              <a:gd name="connsiteX56" fmla="*/ 2674189 w 3381555"/>
              <a:gd name="connsiteY56" fmla="*/ 396815 h 2303253"/>
              <a:gd name="connsiteX57" fmla="*/ 2682815 w 3381555"/>
              <a:gd name="connsiteY57" fmla="*/ 431321 h 2303253"/>
              <a:gd name="connsiteX58" fmla="*/ 2717321 w 3381555"/>
              <a:gd name="connsiteY58" fmla="*/ 500332 h 2303253"/>
              <a:gd name="connsiteX59" fmla="*/ 2760453 w 3381555"/>
              <a:gd name="connsiteY59" fmla="*/ 577970 h 2303253"/>
              <a:gd name="connsiteX60" fmla="*/ 2769080 w 3381555"/>
              <a:gd name="connsiteY60" fmla="*/ 603849 h 2303253"/>
              <a:gd name="connsiteX61" fmla="*/ 2803585 w 3381555"/>
              <a:gd name="connsiteY61" fmla="*/ 629729 h 2303253"/>
              <a:gd name="connsiteX62" fmla="*/ 2872597 w 3381555"/>
              <a:gd name="connsiteY62" fmla="*/ 724619 h 2303253"/>
              <a:gd name="connsiteX63" fmla="*/ 2889849 w 3381555"/>
              <a:gd name="connsiteY63" fmla="*/ 750498 h 2303253"/>
              <a:gd name="connsiteX64" fmla="*/ 2907102 w 3381555"/>
              <a:gd name="connsiteY64" fmla="*/ 776378 h 2303253"/>
              <a:gd name="connsiteX65" fmla="*/ 2924355 w 3381555"/>
              <a:gd name="connsiteY65" fmla="*/ 828136 h 2303253"/>
              <a:gd name="connsiteX66" fmla="*/ 2941608 w 3381555"/>
              <a:gd name="connsiteY66" fmla="*/ 905774 h 2303253"/>
              <a:gd name="connsiteX67" fmla="*/ 2958861 w 3381555"/>
              <a:gd name="connsiteY67" fmla="*/ 931653 h 2303253"/>
              <a:gd name="connsiteX68" fmla="*/ 2984740 w 3381555"/>
              <a:gd name="connsiteY68" fmla="*/ 1000664 h 2303253"/>
              <a:gd name="connsiteX69" fmla="*/ 3010619 w 3381555"/>
              <a:gd name="connsiteY69" fmla="*/ 1017917 h 2303253"/>
              <a:gd name="connsiteX70" fmla="*/ 3036498 w 3381555"/>
              <a:gd name="connsiteY70" fmla="*/ 1052423 h 2303253"/>
              <a:gd name="connsiteX71" fmla="*/ 3062378 w 3381555"/>
              <a:gd name="connsiteY71" fmla="*/ 1104181 h 2303253"/>
              <a:gd name="connsiteX72" fmla="*/ 3088257 w 3381555"/>
              <a:gd name="connsiteY72" fmla="*/ 1155940 h 2303253"/>
              <a:gd name="connsiteX73" fmla="*/ 3105510 w 3381555"/>
              <a:gd name="connsiteY73" fmla="*/ 1259457 h 2303253"/>
              <a:gd name="connsiteX74" fmla="*/ 3114136 w 3381555"/>
              <a:gd name="connsiteY74" fmla="*/ 1302589 h 2303253"/>
              <a:gd name="connsiteX75" fmla="*/ 3122763 w 3381555"/>
              <a:gd name="connsiteY75" fmla="*/ 1362974 h 2303253"/>
              <a:gd name="connsiteX76" fmla="*/ 3148642 w 3381555"/>
              <a:gd name="connsiteY76" fmla="*/ 1449238 h 2303253"/>
              <a:gd name="connsiteX77" fmla="*/ 3157268 w 3381555"/>
              <a:gd name="connsiteY77" fmla="*/ 1483744 h 2303253"/>
              <a:gd name="connsiteX78" fmla="*/ 3183148 w 3381555"/>
              <a:gd name="connsiteY78" fmla="*/ 1544129 h 2303253"/>
              <a:gd name="connsiteX79" fmla="*/ 3209027 w 3381555"/>
              <a:gd name="connsiteY79" fmla="*/ 1630393 h 2303253"/>
              <a:gd name="connsiteX80" fmla="*/ 3217653 w 3381555"/>
              <a:gd name="connsiteY80" fmla="*/ 1656272 h 2303253"/>
              <a:gd name="connsiteX81" fmla="*/ 3234906 w 3381555"/>
              <a:gd name="connsiteY81" fmla="*/ 1682151 h 2303253"/>
              <a:gd name="connsiteX82" fmla="*/ 3260785 w 3381555"/>
              <a:gd name="connsiteY82" fmla="*/ 1733910 h 2303253"/>
              <a:gd name="connsiteX83" fmla="*/ 3278038 w 3381555"/>
              <a:gd name="connsiteY83" fmla="*/ 1785668 h 2303253"/>
              <a:gd name="connsiteX84" fmla="*/ 3303917 w 3381555"/>
              <a:gd name="connsiteY84" fmla="*/ 1863306 h 2303253"/>
              <a:gd name="connsiteX85" fmla="*/ 3312544 w 3381555"/>
              <a:gd name="connsiteY85" fmla="*/ 1889185 h 2303253"/>
              <a:gd name="connsiteX86" fmla="*/ 3321170 w 3381555"/>
              <a:gd name="connsiteY86" fmla="*/ 1932317 h 2303253"/>
              <a:gd name="connsiteX87" fmla="*/ 3329797 w 3381555"/>
              <a:gd name="connsiteY87" fmla="*/ 1958196 h 2303253"/>
              <a:gd name="connsiteX88" fmla="*/ 3338423 w 3381555"/>
              <a:gd name="connsiteY88" fmla="*/ 1992702 h 2303253"/>
              <a:gd name="connsiteX89" fmla="*/ 3355676 w 3381555"/>
              <a:gd name="connsiteY89" fmla="*/ 2044461 h 2303253"/>
              <a:gd name="connsiteX90" fmla="*/ 3364302 w 3381555"/>
              <a:gd name="connsiteY90" fmla="*/ 2122098 h 2303253"/>
              <a:gd name="connsiteX91" fmla="*/ 3381555 w 3381555"/>
              <a:gd name="connsiteY91" fmla="*/ 2173857 h 2303253"/>
              <a:gd name="connsiteX92" fmla="*/ 3381555 w 3381555"/>
              <a:gd name="connsiteY92"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3381555" h="2303253">
                <a:moveTo>
                  <a:pt x="0" y="2286000"/>
                </a:moveTo>
                <a:cubicBezTo>
                  <a:pt x="8627" y="2265872"/>
                  <a:pt x="18778" y="2246330"/>
                  <a:pt x="25880" y="2225615"/>
                </a:cubicBezTo>
                <a:cubicBezTo>
                  <a:pt x="70914" y="2094267"/>
                  <a:pt x="102767" y="1991107"/>
                  <a:pt x="138023" y="1863306"/>
                </a:cubicBezTo>
                <a:cubicBezTo>
                  <a:pt x="149894" y="1820274"/>
                  <a:pt x="156505" y="1775574"/>
                  <a:pt x="172529" y="1733910"/>
                </a:cubicBezTo>
                <a:lnTo>
                  <a:pt x="215661" y="1621766"/>
                </a:lnTo>
                <a:cubicBezTo>
                  <a:pt x="240782" y="1471040"/>
                  <a:pt x="219213" y="1567267"/>
                  <a:pt x="258793" y="1440612"/>
                </a:cubicBezTo>
                <a:cubicBezTo>
                  <a:pt x="265037" y="1420631"/>
                  <a:pt x="267274" y="1399234"/>
                  <a:pt x="276046" y="1380227"/>
                </a:cubicBezTo>
                <a:cubicBezTo>
                  <a:pt x="284735" y="1361400"/>
                  <a:pt x="301278" y="1347014"/>
                  <a:pt x="310551" y="1328468"/>
                </a:cubicBezTo>
                <a:cubicBezTo>
                  <a:pt x="318684" y="1312202"/>
                  <a:pt x="321050" y="1293595"/>
                  <a:pt x="327804" y="1276710"/>
                </a:cubicBezTo>
                <a:cubicBezTo>
                  <a:pt x="332580" y="1264770"/>
                  <a:pt x="339991" y="1254024"/>
                  <a:pt x="345057" y="1242204"/>
                </a:cubicBezTo>
                <a:cubicBezTo>
                  <a:pt x="361329" y="1204236"/>
                  <a:pt x="346156" y="1206599"/>
                  <a:pt x="388189" y="1164566"/>
                </a:cubicBezTo>
                <a:cubicBezTo>
                  <a:pt x="396815" y="1155940"/>
                  <a:pt x="406578" y="1148317"/>
                  <a:pt x="414068" y="1138687"/>
                </a:cubicBezTo>
                <a:cubicBezTo>
                  <a:pt x="426798" y="1122320"/>
                  <a:pt x="448574" y="1086929"/>
                  <a:pt x="448574" y="1086929"/>
                </a:cubicBezTo>
                <a:cubicBezTo>
                  <a:pt x="469106" y="1025334"/>
                  <a:pt x="455739" y="1050302"/>
                  <a:pt x="483080" y="1009291"/>
                </a:cubicBezTo>
                <a:cubicBezTo>
                  <a:pt x="494696" y="939591"/>
                  <a:pt x="486174" y="974128"/>
                  <a:pt x="508959" y="905774"/>
                </a:cubicBezTo>
                <a:cubicBezTo>
                  <a:pt x="511834" y="897148"/>
                  <a:pt x="512541" y="887461"/>
                  <a:pt x="517585" y="879895"/>
                </a:cubicBezTo>
                <a:cubicBezTo>
                  <a:pt x="523336" y="871268"/>
                  <a:pt x="528812" y="862452"/>
                  <a:pt x="534838" y="854015"/>
                </a:cubicBezTo>
                <a:cubicBezTo>
                  <a:pt x="543195" y="842316"/>
                  <a:pt x="553097" y="831702"/>
                  <a:pt x="560717" y="819510"/>
                </a:cubicBezTo>
                <a:cubicBezTo>
                  <a:pt x="567533" y="808605"/>
                  <a:pt x="570075" y="795155"/>
                  <a:pt x="577970" y="785004"/>
                </a:cubicBezTo>
                <a:cubicBezTo>
                  <a:pt x="590453" y="768954"/>
                  <a:pt x="608227" y="757609"/>
                  <a:pt x="621102" y="741872"/>
                </a:cubicBezTo>
                <a:cubicBezTo>
                  <a:pt x="634233" y="725824"/>
                  <a:pt x="643167" y="706701"/>
                  <a:pt x="655608" y="690113"/>
                </a:cubicBezTo>
                <a:cubicBezTo>
                  <a:pt x="669083" y="672147"/>
                  <a:pt x="685265" y="656321"/>
                  <a:pt x="698740" y="638355"/>
                </a:cubicBezTo>
                <a:cubicBezTo>
                  <a:pt x="711181" y="621767"/>
                  <a:pt x="720516" y="602964"/>
                  <a:pt x="733246" y="586596"/>
                </a:cubicBezTo>
                <a:cubicBezTo>
                  <a:pt x="751128" y="563605"/>
                  <a:pt x="762001" y="558800"/>
                  <a:pt x="785004" y="543464"/>
                </a:cubicBezTo>
                <a:cubicBezTo>
                  <a:pt x="791769" y="529934"/>
                  <a:pt x="807318" y="495271"/>
                  <a:pt x="819510" y="483079"/>
                </a:cubicBezTo>
                <a:cubicBezTo>
                  <a:pt x="826841" y="475748"/>
                  <a:pt x="837425" y="472464"/>
                  <a:pt x="845389" y="465827"/>
                </a:cubicBezTo>
                <a:cubicBezTo>
                  <a:pt x="874014" y="441973"/>
                  <a:pt x="865014" y="438762"/>
                  <a:pt x="897148" y="422695"/>
                </a:cubicBezTo>
                <a:cubicBezTo>
                  <a:pt x="905281" y="418629"/>
                  <a:pt x="914254" y="416461"/>
                  <a:pt x="923027" y="414068"/>
                </a:cubicBezTo>
                <a:cubicBezTo>
                  <a:pt x="945903" y="407829"/>
                  <a:pt x="992038" y="396815"/>
                  <a:pt x="992038" y="396815"/>
                </a:cubicBezTo>
                <a:cubicBezTo>
                  <a:pt x="994913" y="385313"/>
                  <a:pt x="995994" y="373207"/>
                  <a:pt x="1000664" y="362310"/>
                </a:cubicBezTo>
                <a:cubicBezTo>
                  <a:pt x="1009672" y="341290"/>
                  <a:pt x="1028250" y="326098"/>
                  <a:pt x="1043797" y="310551"/>
                </a:cubicBezTo>
                <a:cubicBezTo>
                  <a:pt x="1072334" y="224938"/>
                  <a:pt x="1024456" y="355716"/>
                  <a:pt x="1078302" y="258793"/>
                </a:cubicBezTo>
                <a:cubicBezTo>
                  <a:pt x="1114899" y="192918"/>
                  <a:pt x="1070068" y="215529"/>
                  <a:pt x="1121434" y="198408"/>
                </a:cubicBezTo>
                <a:cubicBezTo>
                  <a:pt x="1170879" y="124242"/>
                  <a:pt x="1105041" y="211522"/>
                  <a:pt x="1164566" y="163902"/>
                </a:cubicBezTo>
                <a:cubicBezTo>
                  <a:pt x="1172662" y="157425"/>
                  <a:pt x="1173723" y="144500"/>
                  <a:pt x="1181819" y="138023"/>
                </a:cubicBezTo>
                <a:cubicBezTo>
                  <a:pt x="1188919" y="132343"/>
                  <a:pt x="1199749" y="133812"/>
                  <a:pt x="1207698" y="129396"/>
                </a:cubicBezTo>
                <a:cubicBezTo>
                  <a:pt x="1260256" y="100197"/>
                  <a:pt x="1242753" y="96910"/>
                  <a:pt x="1285336" y="86264"/>
                </a:cubicBezTo>
                <a:cubicBezTo>
                  <a:pt x="1299560" y="82708"/>
                  <a:pt x="1314424" y="81851"/>
                  <a:pt x="1328468" y="77638"/>
                </a:cubicBezTo>
                <a:cubicBezTo>
                  <a:pt x="1372016" y="64574"/>
                  <a:pt x="1415202" y="50224"/>
                  <a:pt x="1457864" y="34506"/>
                </a:cubicBezTo>
                <a:cubicBezTo>
                  <a:pt x="1469931" y="30060"/>
                  <a:pt x="1479706" y="19488"/>
                  <a:pt x="1492370" y="17253"/>
                </a:cubicBezTo>
                <a:cubicBezTo>
                  <a:pt x="1528457" y="10885"/>
                  <a:pt x="1772055" y="249"/>
                  <a:pt x="1777042" y="0"/>
                </a:cubicBezTo>
                <a:cubicBezTo>
                  <a:pt x="1912189" y="2876"/>
                  <a:pt x="2047521" y="988"/>
                  <a:pt x="2182483" y="8627"/>
                </a:cubicBezTo>
                <a:cubicBezTo>
                  <a:pt x="2200640" y="9655"/>
                  <a:pt x="2234242" y="25879"/>
                  <a:pt x="2234242" y="25879"/>
                </a:cubicBezTo>
                <a:cubicBezTo>
                  <a:pt x="2242868" y="31630"/>
                  <a:pt x="2252790" y="35801"/>
                  <a:pt x="2260121" y="43132"/>
                </a:cubicBezTo>
                <a:cubicBezTo>
                  <a:pt x="2339973" y="122986"/>
                  <a:pt x="2204348" y="10116"/>
                  <a:pt x="2303253" y="94891"/>
                </a:cubicBezTo>
                <a:cubicBezTo>
                  <a:pt x="2314169" y="104248"/>
                  <a:pt x="2326060" y="112413"/>
                  <a:pt x="2337759" y="120770"/>
                </a:cubicBezTo>
                <a:cubicBezTo>
                  <a:pt x="2346195" y="126796"/>
                  <a:pt x="2355673" y="131386"/>
                  <a:pt x="2363638" y="138023"/>
                </a:cubicBezTo>
                <a:cubicBezTo>
                  <a:pt x="2373010" y="145833"/>
                  <a:pt x="2378853" y="157977"/>
                  <a:pt x="2389517" y="163902"/>
                </a:cubicBezTo>
                <a:cubicBezTo>
                  <a:pt x="2405415" y="172734"/>
                  <a:pt x="2441276" y="181155"/>
                  <a:pt x="2441276" y="181155"/>
                </a:cubicBezTo>
                <a:cubicBezTo>
                  <a:pt x="2449902" y="186906"/>
                  <a:pt x="2459824" y="191077"/>
                  <a:pt x="2467155" y="198408"/>
                </a:cubicBezTo>
                <a:cubicBezTo>
                  <a:pt x="2498981" y="230234"/>
                  <a:pt x="2467891" y="221902"/>
                  <a:pt x="2510287" y="250166"/>
                </a:cubicBezTo>
                <a:cubicBezTo>
                  <a:pt x="2517853" y="255210"/>
                  <a:pt x="2527540" y="255917"/>
                  <a:pt x="2536166" y="258793"/>
                </a:cubicBezTo>
                <a:cubicBezTo>
                  <a:pt x="2544793" y="267419"/>
                  <a:pt x="2552119" y="277581"/>
                  <a:pt x="2562046" y="284672"/>
                </a:cubicBezTo>
                <a:cubicBezTo>
                  <a:pt x="2572510" y="292146"/>
                  <a:pt x="2585386" y="295545"/>
                  <a:pt x="2596551" y="301925"/>
                </a:cubicBezTo>
                <a:cubicBezTo>
                  <a:pt x="2605553" y="307069"/>
                  <a:pt x="2613804" y="313427"/>
                  <a:pt x="2622431" y="319178"/>
                </a:cubicBezTo>
                <a:cubicBezTo>
                  <a:pt x="2625306" y="327804"/>
                  <a:pt x="2626991" y="336924"/>
                  <a:pt x="2631057" y="345057"/>
                </a:cubicBezTo>
                <a:cubicBezTo>
                  <a:pt x="2643066" y="369076"/>
                  <a:pt x="2655112" y="377738"/>
                  <a:pt x="2674189" y="396815"/>
                </a:cubicBezTo>
                <a:cubicBezTo>
                  <a:pt x="2677064" y="408317"/>
                  <a:pt x="2678255" y="420377"/>
                  <a:pt x="2682815" y="431321"/>
                </a:cubicBezTo>
                <a:cubicBezTo>
                  <a:pt x="2692707" y="455062"/>
                  <a:pt x="2717321" y="500332"/>
                  <a:pt x="2717321" y="500332"/>
                </a:cubicBezTo>
                <a:cubicBezTo>
                  <a:pt x="2733633" y="581884"/>
                  <a:pt x="2710594" y="508168"/>
                  <a:pt x="2760453" y="577970"/>
                </a:cubicBezTo>
                <a:cubicBezTo>
                  <a:pt x="2765738" y="585369"/>
                  <a:pt x="2763259" y="596864"/>
                  <a:pt x="2769080" y="603849"/>
                </a:cubicBezTo>
                <a:cubicBezTo>
                  <a:pt x="2778284" y="614894"/>
                  <a:pt x="2793419" y="619563"/>
                  <a:pt x="2803585" y="629729"/>
                </a:cubicBezTo>
                <a:cubicBezTo>
                  <a:pt x="2827314" y="653459"/>
                  <a:pt x="2854602" y="697626"/>
                  <a:pt x="2872597" y="724619"/>
                </a:cubicBezTo>
                <a:lnTo>
                  <a:pt x="2889849" y="750498"/>
                </a:lnTo>
                <a:cubicBezTo>
                  <a:pt x="2895600" y="759125"/>
                  <a:pt x="2903823" y="766542"/>
                  <a:pt x="2907102" y="776378"/>
                </a:cubicBezTo>
                <a:cubicBezTo>
                  <a:pt x="2912853" y="793631"/>
                  <a:pt x="2920789" y="810303"/>
                  <a:pt x="2924355" y="828136"/>
                </a:cubicBezTo>
                <a:cubicBezTo>
                  <a:pt x="2925891" y="835818"/>
                  <a:pt x="2937038" y="895110"/>
                  <a:pt x="2941608" y="905774"/>
                </a:cubicBezTo>
                <a:cubicBezTo>
                  <a:pt x="2945692" y="915303"/>
                  <a:pt x="2953110" y="923027"/>
                  <a:pt x="2958861" y="931653"/>
                </a:cubicBezTo>
                <a:cubicBezTo>
                  <a:pt x="2964665" y="954870"/>
                  <a:pt x="2968628" y="981330"/>
                  <a:pt x="2984740" y="1000664"/>
                </a:cubicBezTo>
                <a:cubicBezTo>
                  <a:pt x="2991377" y="1008629"/>
                  <a:pt x="3003288" y="1010586"/>
                  <a:pt x="3010619" y="1017917"/>
                </a:cubicBezTo>
                <a:cubicBezTo>
                  <a:pt x="3020785" y="1028083"/>
                  <a:pt x="3027872" y="1040921"/>
                  <a:pt x="3036498" y="1052423"/>
                </a:cubicBezTo>
                <a:cubicBezTo>
                  <a:pt x="3058186" y="1117481"/>
                  <a:pt x="3028928" y="1037280"/>
                  <a:pt x="3062378" y="1104181"/>
                </a:cubicBezTo>
                <a:cubicBezTo>
                  <a:pt x="3098092" y="1175611"/>
                  <a:pt x="3038813" y="1081775"/>
                  <a:pt x="3088257" y="1155940"/>
                </a:cubicBezTo>
                <a:cubicBezTo>
                  <a:pt x="3106798" y="1211566"/>
                  <a:pt x="3091064" y="1158337"/>
                  <a:pt x="3105510" y="1259457"/>
                </a:cubicBezTo>
                <a:cubicBezTo>
                  <a:pt x="3107584" y="1273972"/>
                  <a:pt x="3111726" y="1288126"/>
                  <a:pt x="3114136" y="1302589"/>
                </a:cubicBezTo>
                <a:cubicBezTo>
                  <a:pt x="3117479" y="1322645"/>
                  <a:pt x="3119126" y="1342969"/>
                  <a:pt x="3122763" y="1362974"/>
                </a:cubicBezTo>
                <a:cubicBezTo>
                  <a:pt x="3131894" y="1413191"/>
                  <a:pt x="3133632" y="1389194"/>
                  <a:pt x="3148642" y="1449238"/>
                </a:cubicBezTo>
                <a:cubicBezTo>
                  <a:pt x="3151517" y="1460740"/>
                  <a:pt x="3153105" y="1472643"/>
                  <a:pt x="3157268" y="1483744"/>
                </a:cubicBezTo>
                <a:cubicBezTo>
                  <a:pt x="3184873" y="1557359"/>
                  <a:pt x="3166010" y="1484145"/>
                  <a:pt x="3183148" y="1544129"/>
                </a:cubicBezTo>
                <a:cubicBezTo>
                  <a:pt x="3209228" y="1635408"/>
                  <a:pt x="3168017" y="1507361"/>
                  <a:pt x="3209027" y="1630393"/>
                </a:cubicBezTo>
                <a:cubicBezTo>
                  <a:pt x="3211902" y="1639019"/>
                  <a:pt x="3212609" y="1648706"/>
                  <a:pt x="3217653" y="1656272"/>
                </a:cubicBezTo>
                <a:lnTo>
                  <a:pt x="3234906" y="1682151"/>
                </a:lnTo>
                <a:cubicBezTo>
                  <a:pt x="3266361" y="1776519"/>
                  <a:pt x="3216197" y="1633587"/>
                  <a:pt x="3260785" y="1733910"/>
                </a:cubicBezTo>
                <a:cubicBezTo>
                  <a:pt x="3268171" y="1750529"/>
                  <a:pt x="3272287" y="1768415"/>
                  <a:pt x="3278038" y="1785668"/>
                </a:cubicBezTo>
                <a:lnTo>
                  <a:pt x="3303917" y="1863306"/>
                </a:lnTo>
                <a:cubicBezTo>
                  <a:pt x="3306793" y="1871932"/>
                  <a:pt x="3310761" y="1880269"/>
                  <a:pt x="3312544" y="1889185"/>
                </a:cubicBezTo>
                <a:cubicBezTo>
                  <a:pt x="3315419" y="1903562"/>
                  <a:pt x="3317614" y="1918093"/>
                  <a:pt x="3321170" y="1932317"/>
                </a:cubicBezTo>
                <a:cubicBezTo>
                  <a:pt x="3323375" y="1941139"/>
                  <a:pt x="3327299" y="1949453"/>
                  <a:pt x="3329797" y="1958196"/>
                </a:cubicBezTo>
                <a:cubicBezTo>
                  <a:pt x="3333054" y="1969596"/>
                  <a:pt x="3335016" y="1981346"/>
                  <a:pt x="3338423" y="1992702"/>
                </a:cubicBezTo>
                <a:cubicBezTo>
                  <a:pt x="3343649" y="2010121"/>
                  <a:pt x="3355676" y="2044461"/>
                  <a:pt x="3355676" y="2044461"/>
                </a:cubicBezTo>
                <a:cubicBezTo>
                  <a:pt x="3358551" y="2070340"/>
                  <a:pt x="3359196" y="2096565"/>
                  <a:pt x="3364302" y="2122098"/>
                </a:cubicBezTo>
                <a:cubicBezTo>
                  <a:pt x="3367869" y="2139931"/>
                  <a:pt x="3381555" y="2155671"/>
                  <a:pt x="3381555" y="2173857"/>
                </a:cubicBezTo>
                <a:lnTo>
                  <a:pt x="3381555" y="2303253"/>
                </a:lnTo>
              </a:path>
            </a:pathLst>
          </a:cu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5765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05800" cy="5029200"/>
          </a:xfrm>
        </p:spPr>
        <p:txBody>
          <a:bodyPr>
            <a:normAutofit fontScale="92500" lnSpcReduction="10000"/>
          </a:bodyPr>
          <a:lstStyle/>
          <a:p>
            <a:r>
              <a:rPr lang="en-US" dirty="0" smtClean="0"/>
              <a:t>Progressive, marginal tax system in U.S.</a:t>
            </a:r>
          </a:p>
          <a:p>
            <a:r>
              <a:rPr lang="en-US" dirty="0" smtClean="0"/>
              <a:t>Expansionary fiscal policy:</a:t>
            </a:r>
          </a:p>
          <a:p>
            <a:pPr lvl="1"/>
            <a:r>
              <a:rPr lang="en-US" dirty="0" smtClean="0"/>
              <a:t>Reduce tax rates</a:t>
            </a:r>
          </a:p>
          <a:p>
            <a:pPr lvl="1"/>
            <a:r>
              <a:rPr lang="en-US" dirty="0" smtClean="0"/>
              <a:t>Supply-side economics</a:t>
            </a:r>
          </a:p>
          <a:p>
            <a:pPr lvl="2"/>
            <a:r>
              <a:rPr lang="en-US" dirty="0" smtClean="0"/>
              <a:t>Some believe that lower rates will increase productivity</a:t>
            </a:r>
          </a:p>
          <a:p>
            <a:pPr lvl="2"/>
            <a:r>
              <a:rPr lang="en-US" dirty="0" smtClean="0"/>
              <a:t>Work more = save more = invest more = GDP rises</a:t>
            </a:r>
          </a:p>
          <a:p>
            <a:pPr lvl="2"/>
            <a:r>
              <a:rPr lang="en-US" dirty="0" smtClean="0"/>
              <a:t>Ultimately won’t lose tax revenue because the tax base goes up</a:t>
            </a:r>
          </a:p>
          <a:p>
            <a:pPr lvl="2"/>
            <a:r>
              <a:rPr lang="en-US" dirty="0" smtClean="0"/>
              <a:t>Higher tax rates will cause people to work less because the opportunity cost of work is less than leisure (their money doesn’t go as far for the same amount of work, so not worth it to work)</a:t>
            </a:r>
          </a:p>
          <a:p>
            <a:pPr lvl="2"/>
            <a:endParaRPr lang="en-US" dirty="0" smtClean="0"/>
          </a:p>
          <a:p>
            <a:r>
              <a:rPr lang="en-US" dirty="0" smtClean="0"/>
              <a:t>Arthur </a:t>
            </a:r>
            <a:r>
              <a:rPr lang="en-US" dirty="0" err="1" smtClean="0"/>
              <a:t>Laffer</a:t>
            </a:r>
            <a:r>
              <a:rPr lang="en-US" dirty="0" smtClean="0"/>
              <a:t> (1974): Revenues will initially go up, but will then drop at a certain (unspecified) tax revenue maximizing rate at the top of the curve; higher the rate, higher the revenue but at a certain point revenues will drop </a:t>
            </a:r>
            <a:endParaRPr lang="en-US" dirty="0"/>
          </a:p>
        </p:txBody>
      </p:sp>
      <p:sp>
        <p:nvSpPr>
          <p:cNvPr id="3" name="Title 2"/>
          <p:cNvSpPr>
            <a:spLocks noGrp="1"/>
          </p:cNvSpPr>
          <p:nvPr>
            <p:ph type="title"/>
          </p:nvPr>
        </p:nvSpPr>
        <p:spPr/>
        <p:txBody>
          <a:bodyPr/>
          <a:lstStyle/>
          <a:p>
            <a:r>
              <a:rPr lang="en-US" dirty="0" smtClean="0"/>
              <a:t>Raise or lower the tax rate? </a:t>
            </a:r>
            <a:endParaRPr lang="en-US" dirty="0"/>
          </a:p>
        </p:txBody>
      </p:sp>
    </p:spTree>
    <p:extLst>
      <p:ext uri="{BB962C8B-B14F-4D97-AF65-F5344CB8AC3E}">
        <p14:creationId xmlns:p14="http://schemas.microsoft.com/office/powerpoint/2010/main" val="3855028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States that when government cuts taxes &amp; borrows to offset tax revenue reduction, the public knows that taxes will go up in the future to payoff the debt</a:t>
            </a:r>
          </a:p>
          <a:p>
            <a:pPr lvl="1"/>
            <a:r>
              <a:rPr lang="en-US" dirty="0" smtClean="0"/>
              <a:t>Causes public to save tax savings rather than spending it in preparation for future tax increases</a:t>
            </a:r>
          </a:p>
          <a:p>
            <a:pPr lvl="1"/>
            <a:r>
              <a:rPr lang="en-US" dirty="0" smtClean="0"/>
              <a:t>Tax cuts have no impact on planned expenditures</a:t>
            </a:r>
          </a:p>
          <a:p>
            <a:pPr lvl="1"/>
            <a:r>
              <a:rPr lang="en-US" dirty="0" smtClean="0"/>
              <a:t>Tax cuts have no impact on AD</a:t>
            </a:r>
            <a:endParaRPr lang="en-US" dirty="0"/>
          </a:p>
        </p:txBody>
      </p:sp>
      <p:sp>
        <p:nvSpPr>
          <p:cNvPr id="3" name="Title 2"/>
          <p:cNvSpPr>
            <a:spLocks noGrp="1"/>
          </p:cNvSpPr>
          <p:nvPr>
            <p:ph type="title"/>
          </p:nvPr>
        </p:nvSpPr>
        <p:spPr/>
        <p:txBody>
          <a:bodyPr/>
          <a:lstStyle/>
          <a:p>
            <a:r>
              <a:rPr lang="en-US" dirty="0" err="1" smtClean="0"/>
              <a:t>Ricardian</a:t>
            </a:r>
            <a:r>
              <a:rPr lang="en-US" dirty="0" smtClean="0"/>
              <a:t> Equivalence Theorem	</a:t>
            </a:r>
            <a:endParaRPr lang="en-US" dirty="0"/>
          </a:p>
        </p:txBody>
      </p:sp>
    </p:spTree>
    <p:extLst>
      <p:ext uri="{BB962C8B-B14F-4D97-AF65-F5344CB8AC3E}">
        <p14:creationId xmlns:p14="http://schemas.microsoft.com/office/powerpoint/2010/main" val="28938596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Tries to balance budget by raising taxes or encouraging savings, the net result may actually be less national income</a:t>
            </a:r>
          </a:p>
          <a:p>
            <a:pPr lvl="1"/>
            <a:r>
              <a:rPr lang="en-US" dirty="0" smtClean="0"/>
              <a:t>Lower standard of living</a:t>
            </a:r>
          </a:p>
          <a:p>
            <a:pPr lvl="1"/>
            <a:r>
              <a:rPr lang="en-US" dirty="0" smtClean="0"/>
              <a:t>Need to raise taxes more or encourage more saving (higher rates of return)</a:t>
            </a:r>
          </a:p>
          <a:p>
            <a:pPr lvl="1"/>
            <a:endParaRPr lang="en-US" dirty="0"/>
          </a:p>
          <a:p>
            <a:pPr lvl="1"/>
            <a:r>
              <a:rPr lang="en-US" dirty="0" smtClean="0"/>
              <a:t>Increase taxes = lower GDP = lower GDI because money is taken out of hands of consumers</a:t>
            </a:r>
          </a:p>
          <a:p>
            <a:pPr lvl="1"/>
            <a:endParaRPr lang="en-US" dirty="0"/>
          </a:p>
          <a:p>
            <a:pPr lvl="1"/>
            <a:endParaRPr lang="en-US" dirty="0"/>
          </a:p>
        </p:txBody>
      </p:sp>
      <p:sp>
        <p:nvSpPr>
          <p:cNvPr id="3" name="Title 2"/>
          <p:cNvSpPr>
            <a:spLocks noGrp="1"/>
          </p:cNvSpPr>
          <p:nvPr>
            <p:ph type="title"/>
          </p:nvPr>
        </p:nvSpPr>
        <p:spPr/>
        <p:txBody>
          <a:bodyPr/>
          <a:lstStyle/>
          <a:p>
            <a:r>
              <a:rPr lang="en-US" dirty="0" smtClean="0"/>
              <a:t>Paradox of Thrift</a:t>
            </a:r>
            <a:endParaRPr lang="en-US" dirty="0"/>
          </a:p>
        </p:txBody>
      </p:sp>
    </p:spTree>
    <p:extLst>
      <p:ext uri="{BB962C8B-B14F-4D97-AF65-F5344CB8AC3E}">
        <p14:creationId xmlns:p14="http://schemas.microsoft.com/office/powerpoint/2010/main" val="1761757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“built in” part of discretionary fiscal policy</a:t>
            </a:r>
          </a:p>
          <a:p>
            <a:pPr lvl="1"/>
            <a:r>
              <a:rPr lang="en-US" dirty="0" smtClean="0"/>
              <a:t>Do not require legislation</a:t>
            </a:r>
          </a:p>
          <a:p>
            <a:pPr lvl="2"/>
            <a:r>
              <a:rPr lang="en-US" dirty="0" smtClean="0"/>
              <a:t>Tax system itself:</a:t>
            </a:r>
          </a:p>
          <a:p>
            <a:pPr lvl="3"/>
            <a:r>
              <a:rPr lang="en-US" dirty="0" smtClean="0"/>
              <a:t>Progressive system</a:t>
            </a:r>
          </a:p>
          <a:p>
            <a:pPr lvl="4"/>
            <a:r>
              <a:rPr lang="en-US" dirty="0" smtClean="0"/>
              <a:t>Income falls = less taxes (lower bracket)</a:t>
            </a:r>
          </a:p>
          <a:p>
            <a:pPr lvl="4"/>
            <a:r>
              <a:rPr lang="en-US" dirty="0" smtClean="0"/>
              <a:t>Higher income = higher bracket</a:t>
            </a:r>
          </a:p>
          <a:p>
            <a:pPr lvl="4"/>
            <a:r>
              <a:rPr lang="en-US" dirty="0" smtClean="0"/>
              <a:t>Designed to “balance out” in the case of a recession</a:t>
            </a:r>
          </a:p>
          <a:p>
            <a:pPr lvl="2"/>
            <a:r>
              <a:rPr lang="en-US" dirty="0" smtClean="0"/>
              <a:t>Unemployment compensation</a:t>
            </a:r>
          </a:p>
          <a:p>
            <a:pPr lvl="3"/>
            <a:r>
              <a:rPr lang="en-US" dirty="0" smtClean="0"/>
              <a:t>Reduces changes in disposable income</a:t>
            </a:r>
          </a:p>
          <a:p>
            <a:pPr lvl="3"/>
            <a:r>
              <a:rPr lang="en-US" dirty="0" smtClean="0"/>
              <a:t>Still have income = still consume</a:t>
            </a:r>
          </a:p>
          <a:p>
            <a:pPr lvl="3"/>
            <a:r>
              <a:rPr lang="en-US" dirty="0" smtClean="0"/>
              <a:t>During boom, less unemployment paid out more money collected; during recession, more paid (designed to go with business cycle and self regulate)</a:t>
            </a:r>
          </a:p>
          <a:p>
            <a:pPr lvl="2"/>
            <a:r>
              <a:rPr lang="en-US" dirty="0" smtClean="0"/>
              <a:t>Income transfer payments</a:t>
            </a:r>
          </a:p>
          <a:p>
            <a:pPr lvl="3"/>
            <a:r>
              <a:rPr lang="en-US" dirty="0" smtClean="0"/>
              <a:t>i.e. of temporary transfer payments: SSI (Supplemental Social Security Income), TANF (Temporary Assistance for Needy Families) </a:t>
            </a:r>
          </a:p>
          <a:p>
            <a:pPr lvl="3"/>
            <a:r>
              <a:rPr lang="en-US" dirty="0" smtClean="0"/>
              <a:t>i.e. of long term: Social Security (retirement and disability income)</a:t>
            </a:r>
          </a:p>
        </p:txBody>
      </p:sp>
      <p:sp>
        <p:nvSpPr>
          <p:cNvPr id="3" name="Title 2"/>
          <p:cNvSpPr>
            <a:spLocks noGrp="1"/>
          </p:cNvSpPr>
          <p:nvPr>
            <p:ph type="title"/>
          </p:nvPr>
        </p:nvSpPr>
        <p:spPr/>
        <p:txBody>
          <a:bodyPr/>
          <a:lstStyle/>
          <a:p>
            <a:r>
              <a:rPr lang="en-US" dirty="0" smtClean="0"/>
              <a:t>Automatic Stabilizers: details</a:t>
            </a:r>
            <a:endParaRPr lang="en-US" dirty="0"/>
          </a:p>
        </p:txBody>
      </p:sp>
    </p:spTree>
    <p:extLst>
      <p:ext uri="{BB962C8B-B14F-4D97-AF65-F5344CB8AC3E}">
        <p14:creationId xmlns:p14="http://schemas.microsoft.com/office/powerpoint/2010/main" val="30374519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Government involvement like unemployment compensation are designed to offset loss of income from employment (during economic downturns) and lighten the blow on consumption levels with the idea that the economy will recover more quickly than it would if left to the business cycle. </a:t>
            </a:r>
            <a:endParaRPr lang="en-US" dirty="0"/>
          </a:p>
        </p:txBody>
      </p:sp>
      <p:sp>
        <p:nvSpPr>
          <p:cNvPr id="3" name="Title 2"/>
          <p:cNvSpPr>
            <a:spLocks noGrp="1"/>
          </p:cNvSpPr>
          <p:nvPr>
            <p:ph type="title"/>
          </p:nvPr>
        </p:nvSpPr>
        <p:spPr/>
        <p:txBody>
          <a:bodyPr/>
          <a:lstStyle/>
          <a:p>
            <a:r>
              <a:rPr lang="en-US" dirty="0" smtClean="0"/>
              <a:t>Keynes and automatic stabilizers</a:t>
            </a:r>
            <a:endParaRPr lang="en-US" dirty="0"/>
          </a:p>
        </p:txBody>
      </p:sp>
    </p:spTree>
    <p:extLst>
      <p:ext uri="{BB962C8B-B14F-4D97-AF65-F5344CB8AC3E}">
        <p14:creationId xmlns:p14="http://schemas.microsoft.com/office/powerpoint/2010/main" val="585155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304800"/>
            <a:ext cx="8229600" cy="609600"/>
          </a:xfrm>
        </p:spPr>
        <p:txBody>
          <a:bodyPr>
            <a:normAutofit fontScale="90000"/>
          </a:bodyPr>
          <a:lstStyle/>
          <a:p>
            <a:r>
              <a:rPr lang="en-US" dirty="0" smtClean="0"/>
              <a:t>Example of automatic stabilizer</a:t>
            </a:r>
            <a:endParaRPr lang="en-US" dirty="0"/>
          </a:p>
        </p:txBody>
      </p:sp>
      <p:cxnSp>
        <p:nvCxnSpPr>
          <p:cNvPr id="12" name="Straight Connector 11"/>
          <p:cNvCxnSpPr/>
          <p:nvPr/>
        </p:nvCxnSpPr>
        <p:spPr>
          <a:xfrm>
            <a:off x="2362200" y="1600200"/>
            <a:ext cx="0" cy="3124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400300" y="4724400"/>
            <a:ext cx="3848100" cy="2361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95600" y="2438400"/>
            <a:ext cx="2590800" cy="144780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944164" y="2324100"/>
            <a:ext cx="2667000" cy="18669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85800" y="2057400"/>
            <a:ext cx="1447800" cy="923330"/>
          </a:xfrm>
          <a:prstGeom prst="rect">
            <a:avLst/>
          </a:prstGeom>
          <a:noFill/>
        </p:spPr>
        <p:txBody>
          <a:bodyPr wrap="square" rtlCol="0">
            <a:spAutoFit/>
          </a:bodyPr>
          <a:lstStyle/>
          <a:p>
            <a:r>
              <a:rPr lang="en-US" dirty="0" smtClean="0"/>
              <a:t>Gov’t transfers &amp; tax revenues</a:t>
            </a:r>
            <a:endParaRPr lang="en-US" dirty="0"/>
          </a:p>
        </p:txBody>
      </p:sp>
      <p:sp>
        <p:nvSpPr>
          <p:cNvPr id="17" name="TextBox 16"/>
          <p:cNvSpPr txBox="1"/>
          <p:nvPr/>
        </p:nvSpPr>
        <p:spPr>
          <a:xfrm>
            <a:off x="3200400" y="5410200"/>
            <a:ext cx="3200400" cy="369332"/>
          </a:xfrm>
          <a:prstGeom prst="rect">
            <a:avLst/>
          </a:prstGeom>
          <a:noFill/>
        </p:spPr>
        <p:txBody>
          <a:bodyPr wrap="square" rtlCol="0">
            <a:spAutoFit/>
          </a:bodyPr>
          <a:lstStyle/>
          <a:p>
            <a:r>
              <a:rPr lang="en-US" dirty="0" smtClean="0"/>
              <a:t>Real GDP/</a:t>
            </a:r>
            <a:r>
              <a:rPr lang="en-US" dirty="0" err="1" smtClean="0"/>
              <a:t>yr</a:t>
            </a:r>
            <a:endParaRPr lang="en-US" dirty="0"/>
          </a:p>
        </p:txBody>
      </p:sp>
      <p:sp>
        <p:nvSpPr>
          <p:cNvPr id="18" name="TextBox 17"/>
          <p:cNvSpPr txBox="1"/>
          <p:nvPr/>
        </p:nvSpPr>
        <p:spPr>
          <a:xfrm>
            <a:off x="2362200" y="4724400"/>
            <a:ext cx="4419600" cy="369332"/>
          </a:xfrm>
          <a:prstGeom prst="rect">
            <a:avLst/>
          </a:prstGeom>
          <a:noFill/>
        </p:spPr>
        <p:txBody>
          <a:bodyPr wrap="square" rtlCol="0">
            <a:spAutoFit/>
          </a:bodyPr>
          <a:lstStyle/>
          <a:p>
            <a:r>
              <a:rPr lang="en-US" dirty="0" smtClean="0"/>
              <a:t>0	Y2	</a:t>
            </a:r>
            <a:r>
              <a:rPr lang="en-US" dirty="0" err="1" smtClean="0"/>
              <a:t>Yfull</a:t>
            </a:r>
            <a:r>
              <a:rPr lang="en-US" dirty="0" smtClean="0"/>
              <a:t> </a:t>
            </a:r>
            <a:r>
              <a:rPr lang="en-US" dirty="0" err="1" smtClean="0"/>
              <a:t>emp</a:t>
            </a:r>
            <a:r>
              <a:rPr lang="en-US" dirty="0"/>
              <a:t> </a:t>
            </a:r>
            <a:r>
              <a:rPr lang="en-US" dirty="0" smtClean="0"/>
              <a:t>    Y1</a:t>
            </a:r>
            <a:endParaRPr lang="en-US" dirty="0"/>
          </a:p>
        </p:txBody>
      </p:sp>
      <p:cxnSp>
        <p:nvCxnSpPr>
          <p:cNvPr id="20" name="Straight Connector 19"/>
          <p:cNvCxnSpPr/>
          <p:nvPr/>
        </p:nvCxnSpPr>
        <p:spPr>
          <a:xfrm>
            <a:off x="3200400" y="2634734"/>
            <a:ext cx="0" cy="2171700"/>
          </a:xfrm>
          <a:prstGeom prst="line">
            <a:avLst/>
          </a:prstGeom>
          <a:ln w="571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277664" y="3257550"/>
            <a:ext cx="0" cy="1548884"/>
          </a:xfrm>
          <a:prstGeom prst="line">
            <a:avLst/>
          </a:prstGeom>
          <a:ln w="57150">
            <a:solidFill>
              <a:schemeClr val="bg1"/>
            </a:solidFill>
            <a:prstDash val="lgDashDot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173282" y="2634735"/>
            <a:ext cx="47491" cy="2031243"/>
          </a:xfrm>
          <a:prstGeom prst="line">
            <a:avLst/>
          </a:prstGeom>
          <a:ln w="571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611164" y="2980730"/>
            <a:ext cx="1627836" cy="646331"/>
          </a:xfrm>
          <a:prstGeom prst="rect">
            <a:avLst/>
          </a:prstGeom>
          <a:noFill/>
        </p:spPr>
        <p:txBody>
          <a:bodyPr wrap="square" rtlCol="0">
            <a:spAutoFit/>
          </a:bodyPr>
          <a:lstStyle/>
          <a:p>
            <a:r>
              <a:rPr lang="en-US" dirty="0" smtClean="0">
                <a:solidFill>
                  <a:schemeClr val="bg1"/>
                </a:solidFill>
              </a:rPr>
              <a:t>Budget Surplus</a:t>
            </a:r>
            <a:endParaRPr lang="en-US" dirty="0">
              <a:solidFill>
                <a:schemeClr val="bg1"/>
              </a:solidFill>
            </a:endParaRPr>
          </a:p>
        </p:txBody>
      </p:sp>
      <p:sp>
        <p:nvSpPr>
          <p:cNvPr id="33" name="TextBox 32"/>
          <p:cNvSpPr txBox="1"/>
          <p:nvPr/>
        </p:nvSpPr>
        <p:spPr>
          <a:xfrm>
            <a:off x="1828800" y="3257550"/>
            <a:ext cx="1066800" cy="646331"/>
          </a:xfrm>
          <a:prstGeom prst="rect">
            <a:avLst/>
          </a:prstGeom>
          <a:noFill/>
        </p:spPr>
        <p:txBody>
          <a:bodyPr wrap="square" rtlCol="0">
            <a:spAutoFit/>
          </a:bodyPr>
          <a:lstStyle/>
          <a:p>
            <a:r>
              <a:rPr lang="en-US" dirty="0" smtClean="0">
                <a:solidFill>
                  <a:schemeClr val="bg1"/>
                </a:solidFill>
              </a:rPr>
              <a:t>Budget Deficit</a:t>
            </a:r>
            <a:endParaRPr lang="en-US" dirty="0">
              <a:solidFill>
                <a:schemeClr val="bg1"/>
              </a:solidFill>
            </a:endParaRPr>
          </a:p>
        </p:txBody>
      </p:sp>
      <p:sp>
        <p:nvSpPr>
          <p:cNvPr id="34" name="TextBox 33"/>
          <p:cNvSpPr txBox="1"/>
          <p:nvPr/>
        </p:nvSpPr>
        <p:spPr>
          <a:xfrm>
            <a:off x="2424448" y="1837786"/>
            <a:ext cx="1371600" cy="646331"/>
          </a:xfrm>
          <a:prstGeom prst="rect">
            <a:avLst/>
          </a:prstGeom>
          <a:noFill/>
        </p:spPr>
        <p:txBody>
          <a:bodyPr wrap="square" rtlCol="0">
            <a:spAutoFit/>
          </a:bodyPr>
          <a:lstStyle/>
          <a:p>
            <a:r>
              <a:rPr lang="en-US" dirty="0" err="1" smtClean="0">
                <a:solidFill>
                  <a:srgbClr val="92D050"/>
                </a:solidFill>
              </a:rPr>
              <a:t>Unemp</a:t>
            </a:r>
            <a:r>
              <a:rPr lang="en-US" dirty="0" smtClean="0">
                <a:solidFill>
                  <a:srgbClr val="92D050"/>
                </a:solidFill>
              </a:rPr>
              <a:t> &amp; trans </a:t>
            </a:r>
            <a:r>
              <a:rPr lang="en-US" dirty="0" err="1" smtClean="0">
                <a:solidFill>
                  <a:srgbClr val="92D050"/>
                </a:solidFill>
              </a:rPr>
              <a:t>pymts</a:t>
            </a:r>
            <a:endParaRPr lang="en-US" dirty="0">
              <a:solidFill>
                <a:srgbClr val="92D050"/>
              </a:solidFill>
            </a:endParaRPr>
          </a:p>
        </p:txBody>
      </p:sp>
      <p:sp>
        <p:nvSpPr>
          <p:cNvPr id="36" name="TextBox 35"/>
          <p:cNvSpPr txBox="1"/>
          <p:nvPr/>
        </p:nvSpPr>
        <p:spPr>
          <a:xfrm>
            <a:off x="5611164" y="2057400"/>
            <a:ext cx="1524328" cy="369332"/>
          </a:xfrm>
          <a:prstGeom prst="rect">
            <a:avLst/>
          </a:prstGeom>
          <a:noFill/>
        </p:spPr>
        <p:txBody>
          <a:bodyPr wrap="none" rtlCol="0">
            <a:spAutoFit/>
          </a:bodyPr>
          <a:lstStyle/>
          <a:p>
            <a:r>
              <a:rPr lang="en-US" dirty="0" smtClean="0">
                <a:solidFill>
                  <a:srgbClr val="00B0F0"/>
                </a:solidFill>
              </a:rPr>
              <a:t>Tax Revenues</a:t>
            </a:r>
            <a:endParaRPr lang="en-US" dirty="0">
              <a:solidFill>
                <a:srgbClr val="00B0F0"/>
              </a:solidFill>
            </a:endParaRPr>
          </a:p>
        </p:txBody>
      </p:sp>
    </p:spTree>
    <p:extLst>
      <p:ext uri="{BB962C8B-B14F-4D97-AF65-F5344CB8AC3E}">
        <p14:creationId xmlns:p14="http://schemas.microsoft.com/office/powerpoint/2010/main" val="11848094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“Normal Times” (unemployment &amp; inflation stable)</a:t>
            </a:r>
          </a:p>
          <a:p>
            <a:pPr lvl="1"/>
            <a:r>
              <a:rPr lang="en-US" dirty="0" smtClean="0"/>
              <a:t>Discretionary policy is slow</a:t>
            </a:r>
          </a:p>
          <a:p>
            <a:pPr lvl="1"/>
            <a:r>
              <a:rPr lang="en-US" dirty="0" smtClean="0"/>
              <a:t>Repeat tax changes = uncertainty (can lead to problems because of confidence)</a:t>
            </a:r>
          </a:p>
          <a:p>
            <a:pPr lvl="1"/>
            <a:r>
              <a:rPr lang="en-US" dirty="0" smtClean="0"/>
              <a:t>Automatic stabilizers problem more effective</a:t>
            </a:r>
          </a:p>
          <a:p>
            <a:pPr lvl="1"/>
            <a:endParaRPr lang="en-US" dirty="0"/>
          </a:p>
          <a:p>
            <a:r>
              <a:rPr lang="en-US" dirty="0" smtClean="0"/>
              <a:t>“Abnormal Times”</a:t>
            </a:r>
          </a:p>
          <a:p>
            <a:pPr lvl="1"/>
            <a:r>
              <a:rPr lang="en-US" dirty="0" smtClean="0"/>
              <a:t>Depression (huge drop in GDP)</a:t>
            </a:r>
          </a:p>
          <a:p>
            <a:pPr lvl="2"/>
            <a:r>
              <a:rPr lang="en-US" dirty="0" smtClean="0"/>
              <a:t>Government spending is a way of transferring income into the hands of consumers</a:t>
            </a:r>
          </a:p>
          <a:p>
            <a:pPr lvl="1"/>
            <a:r>
              <a:rPr lang="en-US" dirty="0" smtClean="0"/>
              <a:t>Wartime</a:t>
            </a:r>
          </a:p>
          <a:p>
            <a:pPr lvl="2"/>
            <a:r>
              <a:rPr lang="en-US" dirty="0" smtClean="0"/>
              <a:t>no real expenditure offsets</a:t>
            </a:r>
          </a:p>
          <a:p>
            <a:pPr lvl="2"/>
            <a:r>
              <a:rPr lang="en-US" dirty="0" smtClean="0"/>
              <a:t>There is an increase in consumption or new goods and services for use by military (but government is spending money to purchase them)</a:t>
            </a:r>
          </a:p>
          <a:p>
            <a:pPr lvl="2"/>
            <a:endParaRPr lang="en-US" dirty="0"/>
          </a:p>
          <a:p>
            <a:pPr lvl="1"/>
            <a:endParaRPr lang="en-US" dirty="0"/>
          </a:p>
        </p:txBody>
      </p:sp>
      <p:sp>
        <p:nvSpPr>
          <p:cNvPr id="3" name="Title 2"/>
          <p:cNvSpPr>
            <a:spLocks noGrp="1"/>
          </p:cNvSpPr>
          <p:nvPr>
            <p:ph type="title"/>
          </p:nvPr>
        </p:nvSpPr>
        <p:spPr/>
        <p:txBody>
          <a:bodyPr/>
          <a:lstStyle/>
          <a:p>
            <a:r>
              <a:rPr lang="en-US" dirty="0" smtClean="0"/>
              <a:t>Fiscal policy in reality</a:t>
            </a:r>
            <a:endParaRPr lang="en-US" dirty="0"/>
          </a:p>
        </p:txBody>
      </p:sp>
    </p:spTree>
    <p:extLst>
      <p:ext uri="{BB962C8B-B14F-4D97-AF65-F5344CB8AC3E}">
        <p14:creationId xmlns:p14="http://schemas.microsoft.com/office/powerpoint/2010/main" val="4243622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Business cycle review</a:t>
            </a:r>
            <a:endParaRPr lang="en-US" dirty="0"/>
          </a:p>
        </p:txBody>
      </p:sp>
      <p:sp>
        <p:nvSpPr>
          <p:cNvPr id="6" name="Freeform 5"/>
          <p:cNvSpPr/>
          <p:nvPr/>
        </p:nvSpPr>
        <p:spPr>
          <a:xfrm>
            <a:off x="1293962" y="2139351"/>
            <a:ext cx="4615132" cy="2484407"/>
          </a:xfrm>
          <a:custGeom>
            <a:avLst/>
            <a:gdLst>
              <a:gd name="connsiteX0" fmla="*/ 34506 w 4615132"/>
              <a:gd name="connsiteY0" fmla="*/ 2484407 h 2484407"/>
              <a:gd name="connsiteX1" fmla="*/ 34506 w 4615132"/>
              <a:gd name="connsiteY1" fmla="*/ 2191109 h 2484407"/>
              <a:gd name="connsiteX2" fmla="*/ 25880 w 4615132"/>
              <a:gd name="connsiteY2" fmla="*/ 2165230 h 2484407"/>
              <a:gd name="connsiteX3" fmla="*/ 8627 w 4615132"/>
              <a:gd name="connsiteY3" fmla="*/ 2035834 h 2484407"/>
              <a:gd name="connsiteX4" fmla="*/ 0 w 4615132"/>
              <a:gd name="connsiteY4" fmla="*/ 1984075 h 2484407"/>
              <a:gd name="connsiteX5" fmla="*/ 8627 w 4615132"/>
              <a:gd name="connsiteY5" fmla="*/ 1492370 h 2484407"/>
              <a:gd name="connsiteX6" fmla="*/ 17253 w 4615132"/>
              <a:gd name="connsiteY6" fmla="*/ 1345721 h 2484407"/>
              <a:gd name="connsiteX7" fmla="*/ 25880 w 4615132"/>
              <a:gd name="connsiteY7" fmla="*/ 1311215 h 2484407"/>
              <a:gd name="connsiteX8" fmla="*/ 60385 w 4615132"/>
              <a:gd name="connsiteY8" fmla="*/ 1250830 h 2484407"/>
              <a:gd name="connsiteX9" fmla="*/ 69012 w 4615132"/>
              <a:gd name="connsiteY9" fmla="*/ 1216324 h 2484407"/>
              <a:gd name="connsiteX10" fmla="*/ 112144 w 4615132"/>
              <a:gd name="connsiteY10" fmla="*/ 1173192 h 2484407"/>
              <a:gd name="connsiteX11" fmla="*/ 129396 w 4615132"/>
              <a:gd name="connsiteY11" fmla="*/ 1147313 h 2484407"/>
              <a:gd name="connsiteX12" fmla="*/ 155276 w 4615132"/>
              <a:gd name="connsiteY12" fmla="*/ 1138687 h 2484407"/>
              <a:gd name="connsiteX13" fmla="*/ 181155 w 4615132"/>
              <a:gd name="connsiteY13" fmla="*/ 1121434 h 2484407"/>
              <a:gd name="connsiteX14" fmla="*/ 232913 w 4615132"/>
              <a:gd name="connsiteY14" fmla="*/ 1104181 h 2484407"/>
              <a:gd name="connsiteX15" fmla="*/ 284672 w 4615132"/>
              <a:gd name="connsiteY15" fmla="*/ 1086928 h 2484407"/>
              <a:gd name="connsiteX16" fmla="*/ 336430 w 4615132"/>
              <a:gd name="connsiteY16" fmla="*/ 1069675 h 2484407"/>
              <a:gd name="connsiteX17" fmla="*/ 362310 w 4615132"/>
              <a:gd name="connsiteY17" fmla="*/ 1061049 h 2484407"/>
              <a:gd name="connsiteX18" fmla="*/ 388189 w 4615132"/>
              <a:gd name="connsiteY18" fmla="*/ 1043796 h 2484407"/>
              <a:gd name="connsiteX19" fmla="*/ 474453 w 4615132"/>
              <a:gd name="connsiteY19" fmla="*/ 1043796 h 2484407"/>
              <a:gd name="connsiteX20" fmla="*/ 500332 w 4615132"/>
              <a:gd name="connsiteY20" fmla="*/ 1061049 h 2484407"/>
              <a:gd name="connsiteX21" fmla="*/ 543464 w 4615132"/>
              <a:gd name="connsiteY21" fmla="*/ 1104181 h 2484407"/>
              <a:gd name="connsiteX22" fmla="*/ 655608 w 4615132"/>
              <a:gd name="connsiteY22" fmla="*/ 1121434 h 2484407"/>
              <a:gd name="connsiteX23" fmla="*/ 750498 w 4615132"/>
              <a:gd name="connsiteY23" fmla="*/ 1147313 h 2484407"/>
              <a:gd name="connsiteX24" fmla="*/ 776378 w 4615132"/>
              <a:gd name="connsiteY24" fmla="*/ 1155940 h 2484407"/>
              <a:gd name="connsiteX25" fmla="*/ 802257 w 4615132"/>
              <a:gd name="connsiteY25" fmla="*/ 1173192 h 2484407"/>
              <a:gd name="connsiteX26" fmla="*/ 845389 w 4615132"/>
              <a:gd name="connsiteY26" fmla="*/ 1207698 h 2484407"/>
              <a:gd name="connsiteX27" fmla="*/ 862642 w 4615132"/>
              <a:gd name="connsiteY27" fmla="*/ 1233577 h 2484407"/>
              <a:gd name="connsiteX28" fmla="*/ 914400 w 4615132"/>
              <a:gd name="connsiteY28" fmla="*/ 1250830 h 2484407"/>
              <a:gd name="connsiteX29" fmla="*/ 940280 w 4615132"/>
              <a:gd name="connsiteY29" fmla="*/ 1276709 h 2484407"/>
              <a:gd name="connsiteX30" fmla="*/ 966159 w 4615132"/>
              <a:gd name="connsiteY30" fmla="*/ 1293962 h 2484407"/>
              <a:gd name="connsiteX31" fmla="*/ 1009291 w 4615132"/>
              <a:gd name="connsiteY31" fmla="*/ 1337094 h 2484407"/>
              <a:gd name="connsiteX32" fmla="*/ 1043796 w 4615132"/>
              <a:gd name="connsiteY32" fmla="*/ 1380226 h 2484407"/>
              <a:gd name="connsiteX33" fmla="*/ 1078302 w 4615132"/>
              <a:gd name="connsiteY33" fmla="*/ 1423358 h 2484407"/>
              <a:gd name="connsiteX34" fmla="*/ 1095555 w 4615132"/>
              <a:gd name="connsiteY34" fmla="*/ 1449238 h 2484407"/>
              <a:gd name="connsiteX35" fmla="*/ 1121434 w 4615132"/>
              <a:gd name="connsiteY35" fmla="*/ 1466491 h 2484407"/>
              <a:gd name="connsiteX36" fmla="*/ 1155940 w 4615132"/>
              <a:gd name="connsiteY36" fmla="*/ 1518249 h 2484407"/>
              <a:gd name="connsiteX37" fmla="*/ 1207698 w 4615132"/>
              <a:gd name="connsiteY37" fmla="*/ 1561381 h 2484407"/>
              <a:gd name="connsiteX38" fmla="*/ 1250830 w 4615132"/>
              <a:gd name="connsiteY38" fmla="*/ 1604513 h 2484407"/>
              <a:gd name="connsiteX39" fmla="*/ 1302589 w 4615132"/>
              <a:gd name="connsiteY39" fmla="*/ 1647645 h 2484407"/>
              <a:gd name="connsiteX40" fmla="*/ 1354347 w 4615132"/>
              <a:gd name="connsiteY40" fmla="*/ 1682151 h 2484407"/>
              <a:gd name="connsiteX41" fmla="*/ 1380227 w 4615132"/>
              <a:gd name="connsiteY41" fmla="*/ 1708030 h 2484407"/>
              <a:gd name="connsiteX42" fmla="*/ 1414732 w 4615132"/>
              <a:gd name="connsiteY42" fmla="*/ 1716657 h 2484407"/>
              <a:gd name="connsiteX43" fmla="*/ 1440612 w 4615132"/>
              <a:gd name="connsiteY43" fmla="*/ 1733909 h 2484407"/>
              <a:gd name="connsiteX44" fmla="*/ 1500996 w 4615132"/>
              <a:gd name="connsiteY44" fmla="*/ 1777041 h 2484407"/>
              <a:gd name="connsiteX45" fmla="*/ 1535502 w 4615132"/>
              <a:gd name="connsiteY45" fmla="*/ 1820174 h 2484407"/>
              <a:gd name="connsiteX46" fmla="*/ 1561381 w 4615132"/>
              <a:gd name="connsiteY46" fmla="*/ 1846053 h 2484407"/>
              <a:gd name="connsiteX47" fmla="*/ 1613140 w 4615132"/>
              <a:gd name="connsiteY47" fmla="*/ 1871932 h 2484407"/>
              <a:gd name="connsiteX48" fmla="*/ 1664898 w 4615132"/>
              <a:gd name="connsiteY48" fmla="*/ 1897811 h 2484407"/>
              <a:gd name="connsiteX49" fmla="*/ 1716657 w 4615132"/>
              <a:gd name="connsiteY49" fmla="*/ 1923691 h 2484407"/>
              <a:gd name="connsiteX50" fmla="*/ 1742536 w 4615132"/>
              <a:gd name="connsiteY50" fmla="*/ 1949570 h 2484407"/>
              <a:gd name="connsiteX51" fmla="*/ 1768415 w 4615132"/>
              <a:gd name="connsiteY51" fmla="*/ 1958196 h 2484407"/>
              <a:gd name="connsiteX52" fmla="*/ 1889185 w 4615132"/>
              <a:gd name="connsiteY52" fmla="*/ 1975449 h 2484407"/>
              <a:gd name="connsiteX53" fmla="*/ 2122098 w 4615132"/>
              <a:gd name="connsiteY53" fmla="*/ 1975449 h 2484407"/>
              <a:gd name="connsiteX54" fmla="*/ 2199736 w 4615132"/>
              <a:gd name="connsiteY54" fmla="*/ 1940943 h 2484407"/>
              <a:gd name="connsiteX55" fmla="*/ 2242868 w 4615132"/>
              <a:gd name="connsiteY55" fmla="*/ 1932317 h 2484407"/>
              <a:gd name="connsiteX56" fmla="*/ 2337759 w 4615132"/>
              <a:gd name="connsiteY56" fmla="*/ 1880558 h 2484407"/>
              <a:gd name="connsiteX57" fmla="*/ 2355012 w 4615132"/>
              <a:gd name="connsiteY57" fmla="*/ 1854679 h 2484407"/>
              <a:gd name="connsiteX58" fmla="*/ 2372264 w 4615132"/>
              <a:gd name="connsiteY58" fmla="*/ 1802921 h 2484407"/>
              <a:gd name="connsiteX59" fmla="*/ 2380891 w 4615132"/>
              <a:gd name="connsiteY59" fmla="*/ 1777041 h 2484407"/>
              <a:gd name="connsiteX60" fmla="*/ 2406770 w 4615132"/>
              <a:gd name="connsiteY60" fmla="*/ 1699404 h 2484407"/>
              <a:gd name="connsiteX61" fmla="*/ 2415396 w 4615132"/>
              <a:gd name="connsiteY61" fmla="*/ 1673524 h 2484407"/>
              <a:gd name="connsiteX62" fmla="*/ 2424023 w 4615132"/>
              <a:gd name="connsiteY62" fmla="*/ 1639019 h 2484407"/>
              <a:gd name="connsiteX63" fmla="*/ 2441276 w 4615132"/>
              <a:gd name="connsiteY63" fmla="*/ 1552755 h 2484407"/>
              <a:gd name="connsiteX64" fmla="*/ 2432649 w 4615132"/>
              <a:gd name="connsiteY64" fmla="*/ 1302589 h 2484407"/>
              <a:gd name="connsiteX65" fmla="*/ 2424023 w 4615132"/>
              <a:gd name="connsiteY65" fmla="*/ 1276709 h 2484407"/>
              <a:gd name="connsiteX66" fmla="*/ 2406770 w 4615132"/>
              <a:gd name="connsiteY66" fmla="*/ 1216324 h 2484407"/>
              <a:gd name="connsiteX67" fmla="*/ 2389517 w 4615132"/>
              <a:gd name="connsiteY67" fmla="*/ 948906 h 2484407"/>
              <a:gd name="connsiteX68" fmla="*/ 2372264 w 4615132"/>
              <a:gd name="connsiteY68" fmla="*/ 819509 h 2484407"/>
              <a:gd name="connsiteX69" fmla="*/ 2363638 w 4615132"/>
              <a:gd name="connsiteY69" fmla="*/ 793630 h 2484407"/>
              <a:gd name="connsiteX70" fmla="*/ 2372264 w 4615132"/>
              <a:gd name="connsiteY70" fmla="*/ 483079 h 2484407"/>
              <a:gd name="connsiteX71" fmla="*/ 2389517 w 4615132"/>
              <a:gd name="connsiteY71" fmla="*/ 431321 h 2484407"/>
              <a:gd name="connsiteX72" fmla="*/ 2406770 w 4615132"/>
              <a:gd name="connsiteY72" fmla="*/ 301924 h 2484407"/>
              <a:gd name="connsiteX73" fmla="*/ 2424023 w 4615132"/>
              <a:gd name="connsiteY73" fmla="*/ 250166 h 2484407"/>
              <a:gd name="connsiteX74" fmla="*/ 2432649 w 4615132"/>
              <a:gd name="connsiteY74" fmla="*/ 224287 h 2484407"/>
              <a:gd name="connsiteX75" fmla="*/ 2458529 w 4615132"/>
              <a:gd name="connsiteY75" fmla="*/ 172528 h 2484407"/>
              <a:gd name="connsiteX76" fmla="*/ 2484408 w 4615132"/>
              <a:gd name="connsiteY76" fmla="*/ 163902 h 2484407"/>
              <a:gd name="connsiteX77" fmla="*/ 2536166 w 4615132"/>
              <a:gd name="connsiteY77" fmla="*/ 129396 h 2484407"/>
              <a:gd name="connsiteX78" fmla="*/ 2587925 w 4615132"/>
              <a:gd name="connsiteY78" fmla="*/ 86264 h 2484407"/>
              <a:gd name="connsiteX79" fmla="*/ 2622430 w 4615132"/>
              <a:gd name="connsiteY79" fmla="*/ 77638 h 2484407"/>
              <a:gd name="connsiteX80" fmla="*/ 2648310 w 4615132"/>
              <a:gd name="connsiteY80" fmla="*/ 60385 h 2484407"/>
              <a:gd name="connsiteX81" fmla="*/ 2691442 w 4615132"/>
              <a:gd name="connsiteY81" fmla="*/ 51758 h 2484407"/>
              <a:gd name="connsiteX82" fmla="*/ 2967487 w 4615132"/>
              <a:gd name="connsiteY82" fmla="*/ 60385 h 2484407"/>
              <a:gd name="connsiteX83" fmla="*/ 3027872 w 4615132"/>
              <a:gd name="connsiteY83" fmla="*/ 77638 h 2484407"/>
              <a:gd name="connsiteX84" fmla="*/ 3053751 w 4615132"/>
              <a:gd name="connsiteY84" fmla="*/ 94891 h 2484407"/>
              <a:gd name="connsiteX85" fmla="*/ 3088257 w 4615132"/>
              <a:gd name="connsiteY85" fmla="*/ 146649 h 2484407"/>
              <a:gd name="connsiteX86" fmla="*/ 3131389 w 4615132"/>
              <a:gd name="connsiteY86" fmla="*/ 198407 h 2484407"/>
              <a:gd name="connsiteX87" fmla="*/ 3157268 w 4615132"/>
              <a:gd name="connsiteY87" fmla="*/ 215660 h 2484407"/>
              <a:gd name="connsiteX88" fmla="*/ 3165895 w 4615132"/>
              <a:gd name="connsiteY88" fmla="*/ 250166 h 2484407"/>
              <a:gd name="connsiteX89" fmla="*/ 3226280 w 4615132"/>
              <a:gd name="connsiteY89" fmla="*/ 284672 h 2484407"/>
              <a:gd name="connsiteX90" fmla="*/ 3295291 w 4615132"/>
              <a:gd name="connsiteY90" fmla="*/ 319177 h 2484407"/>
              <a:gd name="connsiteX91" fmla="*/ 3329796 w 4615132"/>
              <a:gd name="connsiteY91" fmla="*/ 345057 h 2484407"/>
              <a:gd name="connsiteX92" fmla="*/ 3355676 w 4615132"/>
              <a:gd name="connsiteY92" fmla="*/ 362309 h 2484407"/>
              <a:gd name="connsiteX93" fmla="*/ 3398808 w 4615132"/>
              <a:gd name="connsiteY93" fmla="*/ 396815 h 2484407"/>
              <a:gd name="connsiteX94" fmla="*/ 3424687 w 4615132"/>
              <a:gd name="connsiteY94" fmla="*/ 422694 h 2484407"/>
              <a:gd name="connsiteX95" fmla="*/ 3476446 w 4615132"/>
              <a:gd name="connsiteY95" fmla="*/ 457200 h 2484407"/>
              <a:gd name="connsiteX96" fmla="*/ 3502325 w 4615132"/>
              <a:gd name="connsiteY96" fmla="*/ 474453 h 2484407"/>
              <a:gd name="connsiteX97" fmla="*/ 3528204 w 4615132"/>
              <a:gd name="connsiteY97" fmla="*/ 491706 h 2484407"/>
              <a:gd name="connsiteX98" fmla="*/ 3562710 w 4615132"/>
              <a:gd name="connsiteY98" fmla="*/ 517585 h 2484407"/>
              <a:gd name="connsiteX99" fmla="*/ 3648974 w 4615132"/>
              <a:gd name="connsiteY99" fmla="*/ 569343 h 2484407"/>
              <a:gd name="connsiteX100" fmla="*/ 3717985 w 4615132"/>
              <a:gd name="connsiteY100" fmla="*/ 612475 h 2484407"/>
              <a:gd name="connsiteX101" fmla="*/ 3743864 w 4615132"/>
              <a:gd name="connsiteY101" fmla="*/ 638355 h 2484407"/>
              <a:gd name="connsiteX102" fmla="*/ 3769744 w 4615132"/>
              <a:gd name="connsiteY102" fmla="*/ 655607 h 2484407"/>
              <a:gd name="connsiteX103" fmla="*/ 3786996 w 4615132"/>
              <a:gd name="connsiteY103" fmla="*/ 681487 h 2484407"/>
              <a:gd name="connsiteX104" fmla="*/ 3838755 w 4615132"/>
              <a:gd name="connsiteY104" fmla="*/ 733245 h 2484407"/>
              <a:gd name="connsiteX105" fmla="*/ 3864634 w 4615132"/>
              <a:gd name="connsiteY105" fmla="*/ 759124 h 2484407"/>
              <a:gd name="connsiteX106" fmla="*/ 3916393 w 4615132"/>
              <a:gd name="connsiteY106" fmla="*/ 785004 h 2484407"/>
              <a:gd name="connsiteX107" fmla="*/ 3994030 w 4615132"/>
              <a:gd name="connsiteY107" fmla="*/ 836762 h 2484407"/>
              <a:gd name="connsiteX108" fmla="*/ 4054415 w 4615132"/>
              <a:gd name="connsiteY108" fmla="*/ 871268 h 2484407"/>
              <a:gd name="connsiteX109" fmla="*/ 4114800 w 4615132"/>
              <a:gd name="connsiteY109" fmla="*/ 879894 h 2484407"/>
              <a:gd name="connsiteX110" fmla="*/ 4140680 w 4615132"/>
              <a:gd name="connsiteY110" fmla="*/ 888521 h 2484407"/>
              <a:gd name="connsiteX111" fmla="*/ 4166559 w 4615132"/>
              <a:gd name="connsiteY111" fmla="*/ 905774 h 2484407"/>
              <a:gd name="connsiteX112" fmla="*/ 4226944 w 4615132"/>
              <a:gd name="connsiteY112" fmla="*/ 914400 h 2484407"/>
              <a:gd name="connsiteX113" fmla="*/ 4252823 w 4615132"/>
              <a:gd name="connsiteY113" fmla="*/ 923026 h 2484407"/>
              <a:gd name="connsiteX114" fmla="*/ 4382219 w 4615132"/>
              <a:gd name="connsiteY114" fmla="*/ 914400 h 2484407"/>
              <a:gd name="connsiteX115" fmla="*/ 4408098 w 4615132"/>
              <a:gd name="connsiteY115" fmla="*/ 905774 h 2484407"/>
              <a:gd name="connsiteX116" fmla="*/ 4459857 w 4615132"/>
              <a:gd name="connsiteY116" fmla="*/ 897147 h 2484407"/>
              <a:gd name="connsiteX117" fmla="*/ 4485736 w 4615132"/>
              <a:gd name="connsiteY117" fmla="*/ 879894 h 2484407"/>
              <a:gd name="connsiteX118" fmla="*/ 4511615 w 4615132"/>
              <a:gd name="connsiteY118" fmla="*/ 871268 h 2484407"/>
              <a:gd name="connsiteX119" fmla="*/ 4537495 w 4615132"/>
              <a:gd name="connsiteY119" fmla="*/ 845389 h 2484407"/>
              <a:gd name="connsiteX120" fmla="*/ 4563374 w 4615132"/>
              <a:gd name="connsiteY120" fmla="*/ 828136 h 2484407"/>
              <a:gd name="connsiteX121" fmla="*/ 4572000 w 4615132"/>
              <a:gd name="connsiteY121" fmla="*/ 802257 h 2484407"/>
              <a:gd name="connsiteX122" fmla="*/ 4615132 w 4615132"/>
              <a:gd name="connsiteY122" fmla="*/ 750498 h 2484407"/>
              <a:gd name="connsiteX123" fmla="*/ 4606506 w 4615132"/>
              <a:gd name="connsiteY123" fmla="*/ 422694 h 2484407"/>
              <a:gd name="connsiteX124" fmla="*/ 4572000 w 4615132"/>
              <a:gd name="connsiteY124" fmla="*/ 276045 h 2484407"/>
              <a:gd name="connsiteX125" fmla="*/ 4554747 w 4615132"/>
              <a:gd name="connsiteY125" fmla="*/ 224287 h 2484407"/>
              <a:gd name="connsiteX126" fmla="*/ 4537495 w 4615132"/>
              <a:gd name="connsiteY126" fmla="*/ 198407 h 2484407"/>
              <a:gd name="connsiteX127" fmla="*/ 4511615 w 4615132"/>
              <a:gd name="connsiteY127" fmla="*/ 146649 h 2484407"/>
              <a:gd name="connsiteX128" fmla="*/ 4494363 w 4615132"/>
              <a:gd name="connsiteY128" fmla="*/ 60385 h 2484407"/>
              <a:gd name="connsiteX129" fmla="*/ 4485736 w 4615132"/>
              <a:gd name="connsiteY129" fmla="*/ 0 h 2484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4615132" h="2484407">
                <a:moveTo>
                  <a:pt x="34506" y="2484407"/>
                </a:moveTo>
                <a:cubicBezTo>
                  <a:pt x="48167" y="2347789"/>
                  <a:pt x="48727" y="2383097"/>
                  <a:pt x="34506" y="2191109"/>
                </a:cubicBezTo>
                <a:cubicBezTo>
                  <a:pt x="33834" y="2182041"/>
                  <a:pt x="28755" y="2173856"/>
                  <a:pt x="25880" y="2165230"/>
                </a:cubicBezTo>
                <a:cubicBezTo>
                  <a:pt x="19260" y="2112276"/>
                  <a:pt x="16559" y="2087390"/>
                  <a:pt x="8627" y="2035834"/>
                </a:cubicBezTo>
                <a:cubicBezTo>
                  <a:pt x="5967" y="2018546"/>
                  <a:pt x="2876" y="2001328"/>
                  <a:pt x="0" y="1984075"/>
                </a:cubicBezTo>
                <a:cubicBezTo>
                  <a:pt x="2876" y="1820173"/>
                  <a:pt x="4198" y="1656237"/>
                  <a:pt x="8627" y="1492370"/>
                </a:cubicBezTo>
                <a:cubicBezTo>
                  <a:pt x="9950" y="1443420"/>
                  <a:pt x="12610" y="1394468"/>
                  <a:pt x="17253" y="1345721"/>
                </a:cubicBezTo>
                <a:cubicBezTo>
                  <a:pt x="18377" y="1333918"/>
                  <a:pt x="21210" y="1322112"/>
                  <a:pt x="25880" y="1311215"/>
                </a:cubicBezTo>
                <a:cubicBezTo>
                  <a:pt x="75939" y="1194408"/>
                  <a:pt x="6649" y="1394122"/>
                  <a:pt x="60385" y="1250830"/>
                </a:cubicBezTo>
                <a:cubicBezTo>
                  <a:pt x="64548" y="1239729"/>
                  <a:pt x="64342" y="1227221"/>
                  <a:pt x="69012" y="1216324"/>
                </a:cubicBezTo>
                <a:cubicBezTo>
                  <a:pt x="80514" y="1189485"/>
                  <a:pt x="89139" y="1188528"/>
                  <a:pt x="112144" y="1173192"/>
                </a:cubicBezTo>
                <a:cubicBezTo>
                  <a:pt x="117895" y="1164566"/>
                  <a:pt x="121300" y="1153789"/>
                  <a:pt x="129396" y="1147313"/>
                </a:cubicBezTo>
                <a:cubicBezTo>
                  <a:pt x="136497" y="1141633"/>
                  <a:pt x="147143" y="1142754"/>
                  <a:pt x="155276" y="1138687"/>
                </a:cubicBezTo>
                <a:cubicBezTo>
                  <a:pt x="164549" y="1134051"/>
                  <a:pt x="171681" y="1125645"/>
                  <a:pt x="181155" y="1121434"/>
                </a:cubicBezTo>
                <a:cubicBezTo>
                  <a:pt x="197773" y="1114048"/>
                  <a:pt x="215660" y="1109932"/>
                  <a:pt x="232913" y="1104181"/>
                </a:cubicBezTo>
                <a:lnTo>
                  <a:pt x="284672" y="1086928"/>
                </a:lnTo>
                <a:lnTo>
                  <a:pt x="336430" y="1069675"/>
                </a:lnTo>
                <a:lnTo>
                  <a:pt x="362310" y="1061049"/>
                </a:lnTo>
                <a:cubicBezTo>
                  <a:pt x="370936" y="1055298"/>
                  <a:pt x="378916" y="1048433"/>
                  <a:pt x="388189" y="1043796"/>
                </a:cubicBezTo>
                <a:cubicBezTo>
                  <a:pt x="421646" y="1027068"/>
                  <a:pt x="431254" y="1037625"/>
                  <a:pt x="474453" y="1043796"/>
                </a:cubicBezTo>
                <a:cubicBezTo>
                  <a:pt x="483079" y="1049547"/>
                  <a:pt x="493001" y="1053718"/>
                  <a:pt x="500332" y="1061049"/>
                </a:cubicBezTo>
                <a:cubicBezTo>
                  <a:pt x="534835" y="1095552"/>
                  <a:pt x="497460" y="1081179"/>
                  <a:pt x="543464" y="1104181"/>
                </a:cubicBezTo>
                <a:cubicBezTo>
                  <a:pt x="575257" y="1120077"/>
                  <a:pt x="628629" y="1117837"/>
                  <a:pt x="655608" y="1121434"/>
                </a:cubicBezTo>
                <a:cubicBezTo>
                  <a:pt x="696255" y="1126854"/>
                  <a:pt x="710032" y="1133824"/>
                  <a:pt x="750498" y="1147313"/>
                </a:cubicBezTo>
                <a:cubicBezTo>
                  <a:pt x="759125" y="1150189"/>
                  <a:pt x="768812" y="1150896"/>
                  <a:pt x="776378" y="1155940"/>
                </a:cubicBezTo>
                <a:lnTo>
                  <a:pt x="802257" y="1173192"/>
                </a:lnTo>
                <a:cubicBezTo>
                  <a:pt x="851701" y="1247359"/>
                  <a:pt x="785866" y="1160080"/>
                  <a:pt x="845389" y="1207698"/>
                </a:cubicBezTo>
                <a:cubicBezTo>
                  <a:pt x="853485" y="1214175"/>
                  <a:pt x="853850" y="1228082"/>
                  <a:pt x="862642" y="1233577"/>
                </a:cubicBezTo>
                <a:cubicBezTo>
                  <a:pt x="878064" y="1243216"/>
                  <a:pt x="914400" y="1250830"/>
                  <a:pt x="914400" y="1250830"/>
                </a:cubicBezTo>
                <a:cubicBezTo>
                  <a:pt x="923027" y="1259456"/>
                  <a:pt x="930908" y="1268899"/>
                  <a:pt x="940280" y="1276709"/>
                </a:cubicBezTo>
                <a:cubicBezTo>
                  <a:pt x="948245" y="1283346"/>
                  <a:pt x="958828" y="1286631"/>
                  <a:pt x="966159" y="1293962"/>
                </a:cubicBezTo>
                <a:cubicBezTo>
                  <a:pt x="1023668" y="1351471"/>
                  <a:pt x="940280" y="1291086"/>
                  <a:pt x="1009291" y="1337094"/>
                </a:cubicBezTo>
                <a:cubicBezTo>
                  <a:pt x="1030972" y="1402143"/>
                  <a:pt x="999204" y="1324486"/>
                  <a:pt x="1043796" y="1380226"/>
                </a:cubicBezTo>
                <a:cubicBezTo>
                  <a:pt x="1091416" y="1439750"/>
                  <a:pt x="1004139" y="1373918"/>
                  <a:pt x="1078302" y="1423358"/>
                </a:cubicBezTo>
                <a:cubicBezTo>
                  <a:pt x="1084053" y="1431985"/>
                  <a:pt x="1088224" y="1441907"/>
                  <a:pt x="1095555" y="1449238"/>
                </a:cubicBezTo>
                <a:cubicBezTo>
                  <a:pt x="1102886" y="1456569"/>
                  <a:pt x="1114607" y="1458689"/>
                  <a:pt x="1121434" y="1466491"/>
                </a:cubicBezTo>
                <a:cubicBezTo>
                  <a:pt x="1135088" y="1482096"/>
                  <a:pt x="1141278" y="1503587"/>
                  <a:pt x="1155940" y="1518249"/>
                </a:cubicBezTo>
                <a:cubicBezTo>
                  <a:pt x="1189150" y="1551459"/>
                  <a:pt x="1171668" y="1537361"/>
                  <a:pt x="1207698" y="1561381"/>
                </a:cubicBezTo>
                <a:cubicBezTo>
                  <a:pt x="1253706" y="1630392"/>
                  <a:pt x="1193321" y="1547004"/>
                  <a:pt x="1250830" y="1604513"/>
                </a:cubicBezTo>
                <a:cubicBezTo>
                  <a:pt x="1297832" y="1651515"/>
                  <a:pt x="1253162" y="1631170"/>
                  <a:pt x="1302589" y="1647645"/>
                </a:cubicBezTo>
                <a:cubicBezTo>
                  <a:pt x="1319842" y="1659147"/>
                  <a:pt x="1339685" y="1667489"/>
                  <a:pt x="1354347" y="1682151"/>
                </a:cubicBezTo>
                <a:cubicBezTo>
                  <a:pt x="1362974" y="1690777"/>
                  <a:pt x="1369635" y="1701977"/>
                  <a:pt x="1380227" y="1708030"/>
                </a:cubicBezTo>
                <a:cubicBezTo>
                  <a:pt x="1390521" y="1713912"/>
                  <a:pt x="1403230" y="1713781"/>
                  <a:pt x="1414732" y="1716657"/>
                </a:cubicBezTo>
                <a:cubicBezTo>
                  <a:pt x="1423359" y="1722408"/>
                  <a:pt x="1432175" y="1727883"/>
                  <a:pt x="1440612" y="1733909"/>
                </a:cubicBezTo>
                <a:cubicBezTo>
                  <a:pt x="1515529" y="1787421"/>
                  <a:pt x="1439994" y="1736375"/>
                  <a:pt x="1500996" y="1777041"/>
                </a:cubicBezTo>
                <a:cubicBezTo>
                  <a:pt x="1515158" y="1819526"/>
                  <a:pt x="1499484" y="1790159"/>
                  <a:pt x="1535502" y="1820174"/>
                </a:cubicBezTo>
                <a:cubicBezTo>
                  <a:pt x="1544874" y="1827984"/>
                  <a:pt x="1552009" y="1838243"/>
                  <a:pt x="1561381" y="1846053"/>
                </a:cubicBezTo>
                <a:cubicBezTo>
                  <a:pt x="1583678" y="1864634"/>
                  <a:pt x="1587203" y="1863287"/>
                  <a:pt x="1613140" y="1871932"/>
                </a:cubicBezTo>
                <a:cubicBezTo>
                  <a:pt x="1687301" y="1921374"/>
                  <a:pt x="1593473" y="1862099"/>
                  <a:pt x="1664898" y="1897811"/>
                </a:cubicBezTo>
                <a:cubicBezTo>
                  <a:pt x="1731796" y="1931259"/>
                  <a:pt x="1651603" y="1902005"/>
                  <a:pt x="1716657" y="1923691"/>
                </a:cubicBezTo>
                <a:cubicBezTo>
                  <a:pt x="1725283" y="1932317"/>
                  <a:pt x="1732385" y="1942803"/>
                  <a:pt x="1742536" y="1949570"/>
                </a:cubicBezTo>
                <a:cubicBezTo>
                  <a:pt x="1750102" y="1954614"/>
                  <a:pt x="1759672" y="1955698"/>
                  <a:pt x="1768415" y="1958196"/>
                </a:cubicBezTo>
                <a:cubicBezTo>
                  <a:pt x="1818934" y="1972630"/>
                  <a:pt x="1820428" y="1968574"/>
                  <a:pt x="1889185" y="1975449"/>
                </a:cubicBezTo>
                <a:cubicBezTo>
                  <a:pt x="1976761" y="2004640"/>
                  <a:pt x="1935073" y="1994151"/>
                  <a:pt x="2122098" y="1975449"/>
                </a:cubicBezTo>
                <a:cubicBezTo>
                  <a:pt x="2207733" y="1966886"/>
                  <a:pt x="2145020" y="1961461"/>
                  <a:pt x="2199736" y="1940943"/>
                </a:cubicBezTo>
                <a:cubicBezTo>
                  <a:pt x="2213464" y="1935795"/>
                  <a:pt x="2228491" y="1935192"/>
                  <a:pt x="2242868" y="1932317"/>
                </a:cubicBezTo>
                <a:cubicBezTo>
                  <a:pt x="2321153" y="1893174"/>
                  <a:pt x="2290480" y="1912078"/>
                  <a:pt x="2337759" y="1880558"/>
                </a:cubicBezTo>
                <a:cubicBezTo>
                  <a:pt x="2343510" y="1871932"/>
                  <a:pt x="2350801" y="1864153"/>
                  <a:pt x="2355012" y="1854679"/>
                </a:cubicBezTo>
                <a:cubicBezTo>
                  <a:pt x="2362398" y="1838061"/>
                  <a:pt x="2366513" y="1820174"/>
                  <a:pt x="2372264" y="1802921"/>
                </a:cubicBezTo>
                <a:lnTo>
                  <a:pt x="2380891" y="1777041"/>
                </a:lnTo>
                <a:lnTo>
                  <a:pt x="2406770" y="1699404"/>
                </a:lnTo>
                <a:cubicBezTo>
                  <a:pt x="2409645" y="1690777"/>
                  <a:pt x="2413190" y="1682346"/>
                  <a:pt x="2415396" y="1673524"/>
                </a:cubicBezTo>
                <a:cubicBezTo>
                  <a:pt x="2418272" y="1662022"/>
                  <a:pt x="2421698" y="1650644"/>
                  <a:pt x="2424023" y="1639019"/>
                </a:cubicBezTo>
                <a:cubicBezTo>
                  <a:pt x="2445174" y="1533265"/>
                  <a:pt x="2421238" y="1632901"/>
                  <a:pt x="2441276" y="1552755"/>
                </a:cubicBezTo>
                <a:cubicBezTo>
                  <a:pt x="2438400" y="1469366"/>
                  <a:pt x="2437854" y="1385865"/>
                  <a:pt x="2432649" y="1302589"/>
                </a:cubicBezTo>
                <a:cubicBezTo>
                  <a:pt x="2432082" y="1293513"/>
                  <a:pt x="2426521" y="1285452"/>
                  <a:pt x="2424023" y="1276709"/>
                </a:cubicBezTo>
                <a:cubicBezTo>
                  <a:pt x="2402359" y="1200886"/>
                  <a:pt x="2427452" y="1278376"/>
                  <a:pt x="2406770" y="1216324"/>
                </a:cubicBezTo>
                <a:cubicBezTo>
                  <a:pt x="2395478" y="956586"/>
                  <a:pt x="2406937" y="1096971"/>
                  <a:pt x="2389517" y="948906"/>
                </a:cubicBezTo>
                <a:cubicBezTo>
                  <a:pt x="2384843" y="909177"/>
                  <a:pt x="2381220" y="859810"/>
                  <a:pt x="2372264" y="819509"/>
                </a:cubicBezTo>
                <a:cubicBezTo>
                  <a:pt x="2370291" y="810633"/>
                  <a:pt x="2366513" y="802256"/>
                  <a:pt x="2363638" y="793630"/>
                </a:cubicBezTo>
                <a:cubicBezTo>
                  <a:pt x="2366513" y="690113"/>
                  <a:pt x="2364886" y="586373"/>
                  <a:pt x="2372264" y="483079"/>
                </a:cubicBezTo>
                <a:cubicBezTo>
                  <a:pt x="2373560" y="464939"/>
                  <a:pt x="2389517" y="431321"/>
                  <a:pt x="2389517" y="431321"/>
                </a:cubicBezTo>
                <a:cubicBezTo>
                  <a:pt x="2390792" y="421121"/>
                  <a:pt x="2403526" y="315983"/>
                  <a:pt x="2406770" y="301924"/>
                </a:cubicBezTo>
                <a:cubicBezTo>
                  <a:pt x="2410859" y="284204"/>
                  <a:pt x="2418272" y="267419"/>
                  <a:pt x="2424023" y="250166"/>
                </a:cubicBezTo>
                <a:lnTo>
                  <a:pt x="2432649" y="224287"/>
                </a:lnTo>
                <a:cubicBezTo>
                  <a:pt x="2438332" y="207239"/>
                  <a:pt x="2443327" y="184689"/>
                  <a:pt x="2458529" y="172528"/>
                </a:cubicBezTo>
                <a:cubicBezTo>
                  <a:pt x="2465629" y="166848"/>
                  <a:pt x="2475782" y="166777"/>
                  <a:pt x="2484408" y="163902"/>
                </a:cubicBezTo>
                <a:cubicBezTo>
                  <a:pt x="2501661" y="152400"/>
                  <a:pt x="2521504" y="144058"/>
                  <a:pt x="2536166" y="129396"/>
                </a:cubicBezTo>
                <a:cubicBezTo>
                  <a:pt x="2551710" y="113853"/>
                  <a:pt x="2566909" y="95271"/>
                  <a:pt x="2587925" y="86264"/>
                </a:cubicBezTo>
                <a:cubicBezTo>
                  <a:pt x="2598822" y="81594"/>
                  <a:pt x="2610928" y="80513"/>
                  <a:pt x="2622430" y="77638"/>
                </a:cubicBezTo>
                <a:cubicBezTo>
                  <a:pt x="2631057" y="71887"/>
                  <a:pt x="2638602" y="64025"/>
                  <a:pt x="2648310" y="60385"/>
                </a:cubicBezTo>
                <a:cubicBezTo>
                  <a:pt x="2662039" y="55237"/>
                  <a:pt x="2676780" y="51758"/>
                  <a:pt x="2691442" y="51758"/>
                </a:cubicBezTo>
                <a:cubicBezTo>
                  <a:pt x="2783502" y="51758"/>
                  <a:pt x="2875472" y="57509"/>
                  <a:pt x="2967487" y="60385"/>
                </a:cubicBezTo>
                <a:cubicBezTo>
                  <a:pt x="2978549" y="63150"/>
                  <a:pt x="3015492" y="71448"/>
                  <a:pt x="3027872" y="77638"/>
                </a:cubicBezTo>
                <a:cubicBezTo>
                  <a:pt x="3037145" y="82275"/>
                  <a:pt x="3045125" y="89140"/>
                  <a:pt x="3053751" y="94891"/>
                </a:cubicBezTo>
                <a:lnTo>
                  <a:pt x="3088257" y="146649"/>
                </a:lnTo>
                <a:cubicBezTo>
                  <a:pt x="3105221" y="172095"/>
                  <a:pt x="3106482" y="177651"/>
                  <a:pt x="3131389" y="198407"/>
                </a:cubicBezTo>
                <a:cubicBezTo>
                  <a:pt x="3139354" y="205044"/>
                  <a:pt x="3148642" y="209909"/>
                  <a:pt x="3157268" y="215660"/>
                </a:cubicBezTo>
                <a:cubicBezTo>
                  <a:pt x="3160144" y="227162"/>
                  <a:pt x="3159318" y="240301"/>
                  <a:pt x="3165895" y="250166"/>
                </a:cubicBezTo>
                <a:cubicBezTo>
                  <a:pt x="3172680" y="260343"/>
                  <a:pt x="3219457" y="280407"/>
                  <a:pt x="3226280" y="284672"/>
                </a:cubicBezTo>
                <a:cubicBezTo>
                  <a:pt x="3284933" y="321330"/>
                  <a:pt x="3234745" y="304041"/>
                  <a:pt x="3295291" y="319177"/>
                </a:cubicBezTo>
                <a:cubicBezTo>
                  <a:pt x="3306793" y="327804"/>
                  <a:pt x="3318097" y="336700"/>
                  <a:pt x="3329796" y="345057"/>
                </a:cubicBezTo>
                <a:cubicBezTo>
                  <a:pt x="3338233" y="351083"/>
                  <a:pt x="3348345" y="354978"/>
                  <a:pt x="3355676" y="362309"/>
                </a:cubicBezTo>
                <a:cubicBezTo>
                  <a:pt x="3394697" y="401329"/>
                  <a:pt x="3348425" y="380021"/>
                  <a:pt x="3398808" y="396815"/>
                </a:cubicBezTo>
                <a:cubicBezTo>
                  <a:pt x="3407434" y="405441"/>
                  <a:pt x="3415057" y="415204"/>
                  <a:pt x="3424687" y="422694"/>
                </a:cubicBezTo>
                <a:cubicBezTo>
                  <a:pt x="3441055" y="435424"/>
                  <a:pt x="3459193" y="445698"/>
                  <a:pt x="3476446" y="457200"/>
                </a:cubicBezTo>
                <a:lnTo>
                  <a:pt x="3502325" y="474453"/>
                </a:lnTo>
                <a:cubicBezTo>
                  <a:pt x="3510951" y="480204"/>
                  <a:pt x="3519910" y="485486"/>
                  <a:pt x="3528204" y="491706"/>
                </a:cubicBezTo>
                <a:cubicBezTo>
                  <a:pt x="3539706" y="500332"/>
                  <a:pt x="3550616" y="509810"/>
                  <a:pt x="3562710" y="517585"/>
                </a:cubicBezTo>
                <a:cubicBezTo>
                  <a:pt x="3590918" y="535718"/>
                  <a:pt x="3622789" y="548395"/>
                  <a:pt x="3648974" y="569343"/>
                </a:cubicBezTo>
                <a:cubicBezTo>
                  <a:pt x="3699206" y="609529"/>
                  <a:pt x="3674639" y="598027"/>
                  <a:pt x="3717985" y="612475"/>
                </a:cubicBezTo>
                <a:cubicBezTo>
                  <a:pt x="3726611" y="621102"/>
                  <a:pt x="3734492" y="630545"/>
                  <a:pt x="3743864" y="638355"/>
                </a:cubicBezTo>
                <a:cubicBezTo>
                  <a:pt x="3751829" y="644992"/>
                  <a:pt x="3762413" y="648276"/>
                  <a:pt x="3769744" y="655607"/>
                </a:cubicBezTo>
                <a:cubicBezTo>
                  <a:pt x="3777075" y="662938"/>
                  <a:pt x="3780108" y="673738"/>
                  <a:pt x="3786996" y="681487"/>
                </a:cubicBezTo>
                <a:cubicBezTo>
                  <a:pt x="3803206" y="699723"/>
                  <a:pt x="3821502" y="715992"/>
                  <a:pt x="3838755" y="733245"/>
                </a:cubicBezTo>
                <a:cubicBezTo>
                  <a:pt x="3847381" y="741871"/>
                  <a:pt x="3854483" y="752357"/>
                  <a:pt x="3864634" y="759124"/>
                </a:cubicBezTo>
                <a:cubicBezTo>
                  <a:pt x="3979503" y="835705"/>
                  <a:pt x="3809262" y="725487"/>
                  <a:pt x="3916393" y="785004"/>
                </a:cubicBezTo>
                <a:cubicBezTo>
                  <a:pt x="3916406" y="785011"/>
                  <a:pt x="3981084" y="828131"/>
                  <a:pt x="3994030" y="836762"/>
                </a:cubicBezTo>
                <a:cubicBezTo>
                  <a:pt x="4010244" y="847571"/>
                  <a:pt x="4035897" y="866218"/>
                  <a:pt x="4054415" y="871268"/>
                </a:cubicBezTo>
                <a:cubicBezTo>
                  <a:pt x="4074031" y="876618"/>
                  <a:pt x="4094672" y="877019"/>
                  <a:pt x="4114800" y="879894"/>
                </a:cubicBezTo>
                <a:cubicBezTo>
                  <a:pt x="4123427" y="882770"/>
                  <a:pt x="4132547" y="884454"/>
                  <a:pt x="4140680" y="888521"/>
                </a:cubicBezTo>
                <a:cubicBezTo>
                  <a:pt x="4149953" y="893158"/>
                  <a:pt x="4156629" y="902795"/>
                  <a:pt x="4166559" y="905774"/>
                </a:cubicBezTo>
                <a:cubicBezTo>
                  <a:pt x="4186034" y="911617"/>
                  <a:pt x="4206816" y="911525"/>
                  <a:pt x="4226944" y="914400"/>
                </a:cubicBezTo>
                <a:cubicBezTo>
                  <a:pt x="4235570" y="917275"/>
                  <a:pt x="4243730" y="923026"/>
                  <a:pt x="4252823" y="923026"/>
                </a:cubicBezTo>
                <a:cubicBezTo>
                  <a:pt x="4296051" y="923026"/>
                  <a:pt x="4339256" y="919173"/>
                  <a:pt x="4382219" y="914400"/>
                </a:cubicBezTo>
                <a:cubicBezTo>
                  <a:pt x="4391256" y="913396"/>
                  <a:pt x="4399222" y="907747"/>
                  <a:pt x="4408098" y="905774"/>
                </a:cubicBezTo>
                <a:cubicBezTo>
                  <a:pt x="4425172" y="901980"/>
                  <a:pt x="4442604" y="900023"/>
                  <a:pt x="4459857" y="897147"/>
                </a:cubicBezTo>
                <a:cubicBezTo>
                  <a:pt x="4468483" y="891396"/>
                  <a:pt x="4476463" y="884531"/>
                  <a:pt x="4485736" y="879894"/>
                </a:cubicBezTo>
                <a:cubicBezTo>
                  <a:pt x="4493869" y="875828"/>
                  <a:pt x="4504049" y="876312"/>
                  <a:pt x="4511615" y="871268"/>
                </a:cubicBezTo>
                <a:cubicBezTo>
                  <a:pt x="4521766" y="864501"/>
                  <a:pt x="4528123" y="853199"/>
                  <a:pt x="4537495" y="845389"/>
                </a:cubicBezTo>
                <a:cubicBezTo>
                  <a:pt x="4545460" y="838752"/>
                  <a:pt x="4554748" y="833887"/>
                  <a:pt x="4563374" y="828136"/>
                </a:cubicBezTo>
                <a:cubicBezTo>
                  <a:pt x="4566249" y="819510"/>
                  <a:pt x="4567934" y="810390"/>
                  <a:pt x="4572000" y="802257"/>
                </a:cubicBezTo>
                <a:cubicBezTo>
                  <a:pt x="4584010" y="778236"/>
                  <a:pt x="4596053" y="769577"/>
                  <a:pt x="4615132" y="750498"/>
                </a:cubicBezTo>
                <a:cubicBezTo>
                  <a:pt x="4612257" y="641230"/>
                  <a:pt x="4612802" y="531818"/>
                  <a:pt x="4606506" y="422694"/>
                </a:cubicBezTo>
                <a:cubicBezTo>
                  <a:pt x="4600004" y="309986"/>
                  <a:pt x="4608696" y="331088"/>
                  <a:pt x="4572000" y="276045"/>
                </a:cubicBezTo>
                <a:cubicBezTo>
                  <a:pt x="4566249" y="258792"/>
                  <a:pt x="4564834" y="239419"/>
                  <a:pt x="4554747" y="224287"/>
                </a:cubicBezTo>
                <a:cubicBezTo>
                  <a:pt x="4548996" y="215660"/>
                  <a:pt x="4542132" y="207680"/>
                  <a:pt x="4537495" y="198407"/>
                </a:cubicBezTo>
                <a:cubicBezTo>
                  <a:pt x="4501787" y="126990"/>
                  <a:pt x="4561050" y="220800"/>
                  <a:pt x="4511615" y="146649"/>
                </a:cubicBezTo>
                <a:cubicBezTo>
                  <a:pt x="4492126" y="88178"/>
                  <a:pt x="4514190" y="159517"/>
                  <a:pt x="4494363" y="60385"/>
                </a:cubicBezTo>
                <a:cubicBezTo>
                  <a:pt x="4482098" y="-937"/>
                  <a:pt x="4485736" y="74629"/>
                  <a:pt x="4485736" y="0"/>
                </a:cubicBezTo>
              </a:path>
            </a:pathLst>
          </a:cu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V="1">
            <a:off x="914400" y="2057400"/>
            <a:ext cx="5410200" cy="24384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8200" y="1828800"/>
            <a:ext cx="0" cy="38862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38200" y="5628736"/>
            <a:ext cx="5638800" cy="76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34351" y="1494133"/>
            <a:ext cx="1016479" cy="669335"/>
          </a:xfrm>
          <a:prstGeom prst="rect">
            <a:avLst/>
          </a:prstGeom>
          <a:noFill/>
        </p:spPr>
        <p:txBody>
          <a:bodyPr wrap="square" rtlCol="0">
            <a:spAutoFit/>
          </a:bodyPr>
          <a:lstStyle/>
          <a:p>
            <a:r>
              <a:rPr lang="en-US" dirty="0" smtClean="0"/>
              <a:t>Real GDP</a:t>
            </a:r>
            <a:endParaRPr lang="en-US" dirty="0"/>
          </a:p>
        </p:txBody>
      </p:sp>
      <p:sp>
        <p:nvSpPr>
          <p:cNvPr id="15" name="TextBox 14"/>
          <p:cNvSpPr txBox="1"/>
          <p:nvPr/>
        </p:nvSpPr>
        <p:spPr>
          <a:xfrm>
            <a:off x="6705600" y="5486400"/>
            <a:ext cx="990600" cy="381000"/>
          </a:xfrm>
          <a:prstGeom prst="rect">
            <a:avLst/>
          </a:prstGeom>
          <a:noFill/>
        </p:spPr>
        <p:txBody>
          <a:bodyPr wrap="square" rtlCol="0">
            <a:spAutoFit/>
          </a:bodyPr>
          <a:lstStyle/>
          <a:p>
            <a:r>
              <a:rPr lang="en-US" dirty="0" smtClean="0"/>
              <a:t>Time</a:t>
            </a:r>
            <a:endParaRPr lang="en-US" dirty="0"/>
          </a:p>
        </p:txBody>
      </p:sp>
      <p:sp>
        <p:nvSpPr>
          <p:cNvPr id="16" name="TextBox 15"/>
          <p:cNvSpPr txBox="1"/>
          <p:nvPr/>
        </p:nvSpPr>
        <p:spPr>
          <a:xfrm>
            <a:off x="3505200" y="3124200"/>
            <a:ext cx="2590800" cy="1200329"/>
          </a:xfrm>
          <a:prstGeom prst="rect">
            <a:avLst/>
          </a:prstGeom>
          <a:noFill/>
        </p:spPr>
        <p:txBody>
          <a:bodyPr wrap="square" rtlCol="0">
            <a:spAutoFit/>
          </a:bodyPr>
          <a:lstStyle/>
          <a:p>
            <a:r>
              <a:rPr lang="en-US" dirty="0" smtClean="0"/>
              <a:t>Expansion: unemployment falls</a:t>
            </a:r>
          </a:p>
          <a:p>
            <a:r>
              <a:rPr lang="en-US" dirty="0" smtClean="0"/>
              <a:t>Peak: full employment, rising inflation</a:t>
            </a:r>
            <a:endParaRPr lang="en-US" dirty="0"/>
          </a:p>
        </p:txBody>
      </p:sp>
      <p:sp>
        <p:nvSpPr>
          <p:cNvPr id="17" name="TextBox 16"/>
          <p:cNvSpPr txBox="1"/>
          <p:nvPr/>
        </p:nvSpPr>
        <p:spPr>
          <a:xfrm>
            <a:off x="1600200" y="3711436"/>
            <a:ext cx="1718094" cy="1754326"/>
          </a:xfrm>
          <a:prstGeom prst="rect">
            <a:avLst/>
          </a:prstGeom>
          <a:noFill/>
        </p:spPr>
        <p:txBody>
          <a:bodyPr wrap="square" rtlCol="0">
            <a:spAutoFit/>
          </a:bodyPr>
          <a:lstStyle/>
          <a:p>
            <a:r>
              <a:rPr lang="en-US" dirty="0" smtClean="0"/>
              <a:t>Contraction: unemployment rises, inflation declines (deflation can happen)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Short run Keynes:</a:t>
            </a:r>
          </a:p>
          <a:p>
            <a:pPr lvl="1"/>
            <a:r>
              <a:rPr lang="en-US" dirty="0" smtClean="0"/>
              <a:t>Increase government spending and/or decrease taxes can shift AD outward</a:t>
            </a:r>
          </a:p>
          <a:p>
            <a:pPr lvl="2"/>
            <a:r>
              <a:rPr lang="en-US" dirty="0" smtClean="0"/>
              <a:t>Closes recessionary gap (current real GDP at AD level is less than LRAS equilibrium)</a:t>
            </a:r>
          </a:p>
          <a:p>
            <a:pPr lvl="2"/>
            <a:r>
              <a:rPr lang="en-US" dirty="0" smtClean="0"/>
              <a:t>“fix” unemployment</a:t>
            </a:r>
          </a:p>
          <a:p>
            <a:pPr lvl="1"/>
            <a:r>
              <a:rPr lang="en-US" dirty="0" smtClean="0"/>
              <a:t> Decrease government spending and/or increase taxes can shift AD inward</a:t>
            </a:r>
          </a:p>
          <a:p>
            <a:pPr lvl="2"/>
            <a:r>
              <a:rPr lang="en-US" dirty="0" smtClean="0"/>
              <a:t>Closes Inflationary gap (current real GDP is exceeding long run real level of GDP or LRAS)</a:t>
            </a:r>
          </a:p>
          <a:p>
            <a:pPr lvl="2"/>
            <a:r>
              <a:rPr lang="en-US" dirty="0" smtClean="0"/>
              <a:t>“fix” inflation</a:t>
            </a:r>
          </a:p>
          <a:p>
            <a:pPr lvl="2"/>
            <a:endParaRPr lang="en-US" dirty="0"/>
          </a:p>
        </p:txBody>
      </p:sp>
      <p:sp>
        <p:nvSpPr>
          <p:cNvPr id="3" name="Title 2"/>
          <p:cNvSpPr>
            <a:spLocks noGrp="1"/>
          </p:cNvSpPr>
          <p:nvPr>
            <p:ph type="title"/>
          </p:nvPr>
        </p:nvSpPr>
        <p:spPr/>
        <p:txBody>
          <a:bodyPr/>
          <a:lstStyle/>
          <a:p>
            <a:r>
              <a:rPr lang="en-US" dirty="0" smtClean="0"/>
              <a:t>Take away	</a:t>
            </a:r>
            <a:endParaRPr lang="en-US" dirty="0"/>
          </a:p>
        </p:txBody>
      </p:sp>
    </p:spTree>
    <p:extLst>
      <p:ext uri="{BB962C8B-B14F-4D97-AF65-F5344CB8AC3E}">
        <p14:creationId xmlns:p14="http://schemas.microsoft.com/office/powerpoint/2010/main" val="799283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Keynes: increase spending by X amount and pay for it by raising taxes by same X amount.</a:t>
            </a:r>
          </a:p>
          <a:p>
            <a:pPr lvl="1"/>
            <a:r>
              <a:rPr lang="en-US" dirty="0" smtClean="0"/>
              <a:t>Total balanced budget increase in G results in total spending to increase by the same amount as the rise in G (because the money filters down to other sectors of the economy)</a:t>
            </a:r>
          </a:p>
          <a:p>
            <a:pPr lvl="1"/>
            <a:r>
              <a:rPr lang="en-US" dirty="0" smtClean="0"/>
              <a:t>Balanced budget multiplier equals 1</a:t>
            </a:r>
          </a:p>
          <a:p>
            <a:pPr lvl="1"/>
            <a:endParaRPr lang="en-US" dirty="0"/>
          </a:p>
          <a:p>
            <a:pPr lvl="1"/>
            <a:r>
              <a:rPr lang="en-US" dirty="0" smtClean="0"/>
              <a:t>Assumes the price level is fixed</a:t>
            </a:r>
            <a:endParaRPr lang="en-US" dirty="0"/>
          </a:p>
        </p:txBody>
      </p:sp>
      <p:sp>
        <p:nvSpPr>
          <p:cNvPr id="3" name="Title 2"/>
          <p:cNvSpPr>
            <a:spLocks noGrp="1"/>
          </p:cNvSpPr>
          <p:nvPr>
            <p:ph type="title"/>
          </p:nvPr>
        </p:nvSpPr>
        <p:spPr/>
        <p:txBody>
          <a:bodyPr>
            <a:normAutofit fontScale="90000"/>
          </a:bodyPr>
          <a:lstStyle/>
          <a:p>
            <a:r>
              <a:rPr lang="en-US" dirty="0" smtClean="0"/>
              <a:t>Balanced Budget Multiplier (review)	</a:t>
            </a:r>
            <a:endParaRPr lang="en-US" dirty="0"/>
          </a:p>
        </p:txBody>
      </p:sp>
    </p:spTree>
    <p:extLst>
      <p:ext uri="{BB962C8B-B14F-4D97-AF65-F5344CB8AC3E}">
        <p14:creationId xmlns:p14="http://schemas.microsoft.com/office/powerpoint/2010/main" val="9461515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Via Government Spending:</a:t>
            </a:r>
          </a:p>
          <a:p>
            <a:pPr lvl="1"/>
            <a:r>
              <a:rPr lang="en-US" dirty="0" smtClean="0"/>
              <a:t>1/1-MPC X change in G = end goal amount in the economy</a:t>
            </a:r>
          </a:p>
          <a:p>
            <a:pPr lvl="1"/>
            <a:endParaRPr lang="en-US" dirty="0" smtClean="0"/>
          </a:p>
          <a:p>
            <a:r>
              <a:rPr lang="en-US" smtClean="0"/>
              <a:t>Via Taxes </a:t>
            </a:r>
            <a:r>
              <a:rPr lang="en-US" dirty="0" smtClean="0"/>
              <a:t>and Transfer Payments:</a:t>
            </a:r>
          </a:p>
          <a:p>
            <a:pPr lvl="1"/>
            <a:r>
              <a:rPr lang="en-US" dirty="0" smtClean="0"/>
              <a:t>MPC/1-MPC X change in T = end goal amount in economy</a:t>
            </a:r>
          </a:p>
          <a:p>
            <a:pPr lvl="1"/>
            <a:endParaRPr lang="en-US" dirty="0"/>
          </a:p>
          <a:p>
            <a:pPr lvl="1"/>
            <a:endParaRPr lang="en-US" dirty="0"/>
          </a:p>
        </p:txBody>
      </p:sp>
      <p:sp>
        <p:nvSpPr>
          <p:cNvPr id="3" name="Title 2"/>
          <p:cNvSpPr>
            <a:spLocks noGrp="1"/>
          </p:cNvSpPr>
          <p:nvPr>
            <p:ph type="title"/>
          </p:nvPr>
        </p:nvSpPr>
        <p:spPr/>
        <p:txBody>
          <a:bodyPr>
            <a:normAutofit/>
          </a:bodyPr>
          <a:lstStyle/>
          <a:p>
            <a:r>
              <a:rPr lang="en-US" dirty="0" smtClean="0"/>
              <a:t>Multiplier Equations for Fiscal Policy</a:t>
            </a:r>
            <a:endParaRPr lang="en-US" dirty="0"/>
          </a:p>
        </p:txBody>
      </p:sp>
    </p:spTree>
    <p:extLst>
      <p:ext uri="{BB962C8B-B14F-4D97-AF65-F5344CB8AC3E}">
        <p14:creationId xmlns:p14="http://schemas.microsoft.com/office/powerpoint/2010/main" val="4186169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Equilibrium of real GDP = $15.2T</a:t>
            </a:r>
          </a:p>
          <a:p>
            <a:r>
              <a:rPr lang="en-US" dirty="0" smtClean="0"/>
              <a:t>Full Employment Equilibrium = $15.55T</a:t>
            </a:r>
          </a:p>
          <a:p>
            <a:r>
              <a:rPr lang="en-US" dirty="0" smtClean="0"/>
              <a:t>MPS = 1/7</a:t>
            </a:r>
          </a:p>
          <a:p>
            <a:endParaRPr lang="en-US" dirty="0"/>
          </a:p>
          <a:p>
            <a:r>
              <a:rPr lang="en-US" dirty="0" smtClean="0"/>
              <a:t>What is MPC?</a:t>
            </a:r>
          </a:p>
          <a:p>
            <a:r>
              <a:rPr lang="en-US" dirty="0" smtClean="0"/>
              <a:t>How much does I or G spending need to increase to bring the economy to FE?</a:t>
            </a:r>
          </a:p>
          <a:p>
            <a:r>
              <a:rPr lang="en-US" dirty="0" smtClean="0"/>
              <a:t>How much would the government have to cut taxes for the economy to reach FE?</a:t>
            </a:r>
            <a:endParaRPr lang="en-US" dirty="0"/>
          </a:p>
        </p:txBody>
      </p:sp>
      <p:sp>
        <p:nvSpPr>
          <p:cNvPr id="3" name="Title 2"/>
          <p:cNvSpPr>
            <a:spLocks noGrp="1"/>
          </p:cNvSpPr>
          <p:nvPr>
            <p:ph type="title"/>
          </p:nvPr>
        </p:nvSpPr>
        <p:spPr/>
        <p:txBody>
          <a:bodyPr/>
          <a:lstStyle/>
          <a:p>
            <a:r>
              <a:rPr lang="en-US" dirty="0" smtClean="0"/>
              <a:t>Problems</a:t>
            </a:r>
            <a:endParaRPr lang="en-US" dirty="0"/>
          </a:p>
        </p:txBody>
      </p:sp>
    </p:spTree>
    <p:extLst>
      <p:ext uri="{BB962C8B-B14F-4D97-AF65-F5344CB8AC3E}">
        <p14:creationId xmlns:p14="http://schemas.microsoft.com/office/powerpoint/2010/main" val="1867215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305800" cy="6324600"/>
          </a:xfrm>
        </p:spPr>
        <p:txBody>
          <a:bodyPr>
            <a:normAutofit fontScale="92500" lnSpcReduction="20000"/>
          </a:bodyPr>
          <a:lstStyle/>
          <a:p>
            <a:pPr marL="0" indent="0">
              <a:buNone/>
            </a:pPr>
            <a:r>
              <a:rPr lang="en-US" sz="1800" dirty="0" smtClean="0"/>
              <a:t>Total Spending		FE	Spending = real GDP</a:t>
            </a:r>
          </a:p>
          <a:p>
            <a:pPr marL="0" indent="0">
              <a:buNone/>
            </a:pPr>
            <a:endParaRPr lang="en-US" sz="1800" dirty="0"/>
          </a:p>
          <a:p>
            <a:pPr marL="0" indent="0">
              <a:buNone/>
            </a:pPr>
            <a:endParaRPr lang="en-US" sz="1800" dirty="0" smtClean="0"/>
          </a:p>
          <a:p>
            <a:pPr marL="0" indent="0">
              <a:buNone/>
            </a:pPr>
            <a:r>
              <a:rPr lang="en-US" sz="1800" dirty="0"/>
              <a:t>	</a:t>
            </a:r>
            <a:r>
              <a:rPr lang="en-US" sz="1800" dirty="0" smtClean="0"/>
              <a:t>	         E			     C+I+G+NX</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a:t>	</a:t>
            </a:r>
            <a:endParaRPr lang="en-US" sz="1800" dirty="0" smtClean="0"/>
          </a:p>
          <a:p>
            <a:pPr marL="0" indent="0">
              <a:buNone/>
            </a:pPr>
            <a:endParaRPr lang="en-US" sz="1800" dirty="0" smtClean="0"/>
          </a:p>
          <a:p>
            <a:pPr marL="0" indent="0">
              <a:buNone/>
            </a:pPr>
            <a:endParaRPr lang="en-US" sz="1800" dirty="0"/>
          </a:p>
          <a:p>
            <a:pPr marL="0" indent="0">
              <a:buNone/>
            </a:pPr>
            <a:r>
              <a:rPr lang="en-US" sz="1800" dirty="0"/>
              <a:t> </a:t>
            </a:r>
            <a:r>
              <a:rPr lang="en-US" sz="1800" dirty="0" smtClean="0"/>
              <a:t>         0             45°        15.2        15.55</a:t>
            </a:r>
          </a:p>
          <a:p>
            <a:pPr marL="0" indent="0">
              <a:buNone/>
            </a:pPr>
            <a:r>
              <a:rPr lang="en-US" sz="1800" dirty="0"/>
              <a:t>	</a:t>
            </a:r>
            <a:r>
              <a:rPr lang="en-US" sz="1800" dirty="0" smtClean="0"/>
              <a:t>Real GDP/</a:t>
            </a:r>
            <a:r>
              <a:rPr lang="en-US" sz="1800" dirty="0" err="1" smtClean="0"/>
              <a:t>yr</a:t>
            </a:r>
            <a:endParaRPr lang="en-US" sz="1800" dirty="0" smtClean="0"/>
          </a:p>
          <a:p>
            <a:pPr marL="0" indent="0">
              <a:buNone/>
            </a:pPr>
            <a:endParaRPr lang="en-US" sz="1800" dirty="0"/>
          </a:p>
          <a:p>
            <a:pPr marL="0" indent="0">
              <a:buNone/>
            </a:pPr>
            <a:r>
              <a:rPr lang="en-US" sz="1800" dirty="0" smtClean="0"/>
              <a:t>a</a:t>
            </a:r>
            <a:r>
              <a:rPr lang="en-US" sz="2200" dirty="0" smtClean="0"/>
              <a:t>. MPC= 1 – MPS</a:t>
            </a:r>
          </a:p>
          <a:p>
            <a:pPr marL="0" indent="0">
              <a:buNone/>
            </a:pPr>
            <a:r>
              <a:rPr lang="en-US" sz="2200" dirty="0"/>
              <a:t>	</a:t>
            </a:r>
            <a:r>
              <a:rPr lang="en-US" sz="2200" dirty="0" smtClean="0"/>
              <a:t>1-1/7 = 6/7 = MPC</a:t>
            </a:r>
          </a:p>
          <a:p>
            <a:pPr marL="0" indent="0">
              <a:buNone/>
            </a:pPr>
            <a:r>
              <a:rPr lang="en-US" sz="2200" dirty="0" smtClean="0"/>
              <a:t>b. The difference is 15.55 – 15.2 = .35T or 350B</a:t>
            </a:r>
          </a:p>
          <a:p>
            <a:pPr marL="0" indent="0">
              <a:buNone/>
            </a:pPr>
            <a:r>
              <a:rPr lang="en-US" sz="2200" dirty="0" smtClean="0"/>
              <a:t>Multiplier = 1/MPS = 1/(1/7) = 7</a:t>
            </a:r>
          </a:p>
          <a:p>
            <a:pPr marL="0" indent="0">
              <a:buNone/>
            </a:pPr>
            <a:r>
              <a:rPr lang="en-US" sz="2200" dirty="0" smtClean="0"/>
              <a:t>350/7 = 50B increase in investment or government spending</a:t>
            </a:r>
          </a:p>
          <a:p>
            <a:pPr marL="0" indent="0">
              <a:buNone/>
            </a:pPr>
            <a:endParaRPr lang="en-US" sz="1800" dirty="0"/>
          </a:p>
          <a:p>
            <a:pPr marL="0" indent="0">
              <a:buNone/>
            </a:pPr>
            <a:r>
              <a:rPr lang="en-US" sz="1800" dirty="0" smtClean="0"/>
              <a:t>		</a:t>
            </a:r>
          </a:p>
        </p:txBody>
      </p:sp>
      <p:cxnSp>
        <p:nvCxnSpPr>
          <p:cNvPr id="5" name="Straight Connector 4"/>
          <p:cNvCxnSpPr/>
          <p:nvPr/>
        </p:nvCxnSpPr>
        <p:spPr>
          <a:xfrm>
            <a:off x="1219200" y="609600"/>
            <a:ext cx="0" cy="2667000"/>
          </a:xfrm>
          <a:prstGeom prst="line">
            <a:avLst/>
          </a:prstGeom>
          <a:ln w="7620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1219200" y="3276600"/>
            <a:ext cx="3200400" cy="76200"/>
          </a:xfrm>
          <a:prstGeom prst="line">
            <a:avLst/>
          </a:prstGeom>
          <a:ln w="7620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1219200" y="609600"/>
            <a:ext cx="2971800" cy="2667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11" name="Straight Connector 10"/>
          <p:cNvCxnSpPr/>
          <p:nvPr/>
        </p:nvCxnSpPr>
        <p:spPr>
          <a:xfrm flipV="1">
            <a:off x="1219200" y="1066800"/>
            <a:ext cx="4114800" cy="1143000"/>
          </a:xfrm>
          <a:prstGeom prst="line">
            <a:avLst/>
          </a:prstGeom>
        </p:spPr>
        <p:style>
          <a:lnRef idx="3">
            <a:schemeClr val="accent4"/>
          </a:lnRef>
          <a:fillRef idx="0">
            <a:schemeClr val="accent4"/>
          </a:fillRef>
          <a:effectRef idx="2">
            <a:schemeClr val="accent4"/>
          </a:effectRef>
          <a:fontRef idx="minor">
            <a:schemeClr val="tx1"/>
          </a:fontRef>
        </p:style>
      </p:cxnSp>
      <p:sp>
        <p:nvSpPr>
          <p:cNvPr id="12" name="Arc 11"/>
          <p:cNvSpPr/>
          <p:nvPr/>
        </p:nvSpPr>
        <p:spPr>
          <a:xfrm>
            <a:off x="1676400" y="2819400"/>
            <a:ext cx="457200" cy="914400"/>
          </a:xfrm>
          <a:prstGeom prst="arc">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p:cNvCxnSpPr/>
          <p:nvPr/>
        </p:nvCxnSpPr>
        <p:spPr>
          <a:xfrm>
            <a:off x="2895600" y="1752600"/>
            <a:ext cx="0" cy="152400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505200" y="609600"/>
            <a:ext cx="0" cy="266700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1694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 multiplier for tax change = </a:t>
            </a:r>
          </a:p>
          <a:p>
            <a:pPr lvl="1">
              <a:buFontTx/>
              <a:buChar char="-"/>
            </a:pPr>
            <a:r>
              <a:rPr lang="en-US" dirty="0" smtClean="0"/>
              <a:t>MPC/(1-MPC) = -MPC/MPS = (-6/7) / (1/7) = -6</a:t>
            </a:r>
          </a:p>
          <a:p>
            <a:pPr lvl="1">
              <a:buFontTx/>
              <a:buChar char="-"/>
            </a:pPr>
            <a:r>
              <a:rPr lang="en-US" dirty="0" smtClean="0"/>
              <a:t>350/-6 = 58.33B tax cut</a:t>
            </a:r>
          </a:p>
          <a:p>
            <a:pPr lvl="1">
              <a:buFontTx/>
              <a:buChar char="-"/>
            </a:pPr>
            <a:endParaRPr lang="en-US" dirty="0"/>
          </a:p>
          <a:p>
            <a:pPr lvl="1">
              <a:buFontTx/>
              <a:buChar char="-"/>
            </a:pPr>
            <a:r>
              <a:rPr lang="en-US" dirty="0" smtClean="0"/>
              <a:t>(Multiplier)  X (spending or taxes) = ending impact on GDP</a:t>
            </a:r>
            <a:endParaRPr lang="en-US" dirty="0"/>
          </a:p>
        </p:txBody>
      </p:sp>
    </p:spTree>
    <p:extLst>
      <p:ext uri="{BB962C8B-B14F-4D97-AF65-F5344CB8AC3E}">
        <p14:creationId xmlns:p14="http://schemas.microsoft.com/office/powerpoint/2010/main" val="3251967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Inflation</a:t>
            </a:r>
            <a:endParaRPr lang="en-US" dirty="0"/>
          </a:p>
        </p:txBody>
      </p:sp>
      <p:sp>
        <p:nvSpPr>
          <p:cNvPr id="3" name="Content Placeholder 2"/>
          <p:cNvSpPr>
            <a:spLocks noGrp="1"/>
          </p:cNvSpPr>
          <p:nvPr>
            <p:ph idx="1"/>
          </p:nvPr>
        </p:nvSpPr>
        <p:spPr/>
        <p:txBody>
          <a:bodyPr/>
          <a:lstStyle/>
          <a:p>
            <a:r>
              <a:rPr lang="en-US" dirty="0" smtClean="0"/>
              <a:t>What’s wrong with inflation?</a:t>
            </a:r>
          </a:p>
          <a:p>
            <a:pPr lvl="1"/>
            <a:r>
              <a:rPr lang="en-US" dirty="0" smtClean="0"/>
              <a:t>Too much money in circulation = dollar loses value = reduction in purchasing power</a:t>
            </a:r>
          </a:p>
          <a:p>
            <a:pPr lvl="1"/>
            <a:endParaRPr lang="en-US" dirty="0"/>
          </a:p>
          <a:p>
            <a:r>
              <a:rPr lang="en-US" dirty="0" smtClean="0"/>
              <a:t>What’s the fix for this?</a:t>
            </a:r>
          </a:p>
          <a:p>
            <a:pPr lvl="1"/>
            <a:r>
              <a:rPr lang="en-US" dirty="0" smtClean="0"/>
              <a:t>Encourage less spending (consumption)</a:t>
            </a:r>
          </a:p>
          <a:p>
            <a:pPr lvl="2"/>
            <a:r>
              <a:rPr lang="en-US" dirty="0" smtClean="0"/>
              <a:t>Take money out of circulation</a:t>
            </a:r>
          </a:p>
          <a:p>
            <a:pPr lvl="2"/>
            <a:r>
              <a:rPr lang="en-US" dirty="0" smtClean="0"/>
              <a:t>Increase savings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457200"/>
          </a:xfrm>
        </p:spPr>
        <p:txBody>
          <a:bodyPr>
            <a:normAutofit fontScale="90000"/>
          </a:bodyPr>
          <a:lstStyle/>
          <a:p>
            <a:r>
              <a:rPr lang="en-US" dirty="0" smtClean="0"/>
              <a:t>What does inflation look like?(AE graph) </a:t>
            </a:r>
            <a:endParaRPr lang="en-US" dirty="0"/>
          </a:p>
        </p:txBody>
      </p:sp>
      <p:sp>
        <p:nvSpPr>
          <p:cNvPr id="3" name="Content Placeholder 2"/>
          <p:cNvSpPr>
            <a:spLocks noGrp="1"/>
          </p:cNvSpPr>
          <p:nvPr>
            <p:ph idx="1"/>
          </p:nvPr>
        </p:nvSpPr>
        <p:spPr>
          <a:xfrm>
            <a:off x="609600" y="5029200"/>
            <a:ext cx="7239000" cy="1180381"/>
          </a:xfrm>
        </p:spPr>
        <p:txBody>
          <a:bodyPr>
            <a:normAutofit fontScale="92500" lnSpcReduction="10000"/>
          </a:bodyPr>
          <a:lstStyle/>
          <a:p>
            <a:r>
              <a:rPr lang="en-US" dirty="0" smtClean="0"/>
              <a:t>Inflationary gap: difference between the 45 ̊ and the consumption function (aggregate expenditure line) at a certain point of real GDP</a:t>
            </a:r>
          </a:p>
          <a:p>
            <a:endParaRPr lang="en-US" dirty="0" smtClean="0"/>
          </a:p>
          <a:p>
            <a:endParaRPr lang="en-US" dirty="0"/>
          </a:p>
        </p:txBody>
      </p:sp>
      <p:pic>
        <p:nvPicPr>
          <p:cNvPr id="1026" name="Picture 2" descr="inflationary g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914400"/>
            <a:ext cx="5257800" cy="37349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Inflationary Gap on AD/SRAS/LRAS graph</a:t>
            </a:r>
            <a:endParaRPr lang="en-US" dirty="0"/>
          </a:p>
        </p:txBody>
      </p:sp>
      <p:sp>
        <p:nvSpPr>
          <p:cNvPr id="4" name="Rectangle 3"/>
          <p:cNvSpPr/>
          <p:nvPr/>
        </p:nvSpPr>
        <p:spPr>
          <a:xfrm>
            <a:off x="381000" y="1752601"/>
            <a:ext cx="6477000" cy="369332"/>
          </a:xfrm>
          <a:prstGeom prst="rect">
            <a:avLst/>
          </a:prstGeom>
        </p:spPr>
        <p:txBody>
          <a:bodyPr wrap="square">
            <a:spAutoFit/>
          </a:bodyPr>
          <a:lstStyle/>
          <a:p>
            <a:endParaRPr lang="en-US" dirty="0"/>
          </a:p>
        </p:txBody>
      </p:sp>
      <p:sp>
        <p:nvSpPr>
          <p:cNvPr id="16" name="TextBox 15"/>
          <p:cNvSpPr txBox="1"/>
          <p:nvPr/>
        </p:nvSpPr>
        <p:spPr>
          <a:xfrm>
            <a:off x="6553200" y="5410200"/>
            <a:ext cx="1066800" cy="369332"/>
          </a:xfrm>
          <a:prstGeom prst="rect">
            <a:avLst/>
          </a:prstGeom>
          <a:noFill/>
        </p:spPr>
        <p:txBody>
          <a:bodyPr wrap="square" rtlCol="0">
            <a:spAutoFit/>
          </a:bodyPr>
          <a:lstStyle/>
          <a:p>
            <a:r>
              <a:rPr lang="en-US" dirty="0" err="1" smtClean="0"/>
              <a:t>Yf</a:t>
            </a:r>
            <a:r>
              <a:rPr lang="en-US" dirty="0" smtClean="0"/>
              <a:t>      Y1</a:t>
            </a:r>
            <a:endParaRPr lang="en-US" dirty="0"/>
          </a:p>
        </p:txBody>
      </p:sp>
      <p:cxnSp>
        <p:nvCxnSpPr>
          <p:cNvPr id="18" name="Straight Connector 17"/>
          <p:cNvCxnSpPr/>
          <p:nvPr/>
        </p:nvCxnSpPr>
        <p:spPr>
          <a:xfrm>
            <a:off x="5486400" y="2779933"/>
            <a:ext cx="0" cy="255406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524500" y="5334000"/>
            <a:ext cx="2667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781800" y="2971800"/>
            <a:ext cx="0" cy="236220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4" name="Straight Connector 23"/>
          <p:cNvCxnSpPr/>
          <p:nvPr/>
        </p:nvCxnSpPr>
        <p:spPr>
          <a:xfrm>
            <a:off x="5638800" y="3429000"/>
            <a:ext cx="2667000" cy="1295401"/>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5867399" y="3532352"/>
            <a:ext cx="2438400" cy="1353144"/>
          </a:xfrm>
          <a:prstGeom prst="line">
            <a:avLst/>
          </a:prstGeom>
          <a:ln w="38100"/>
        </p:spPr>
        <p:style>
          <a:lnRef idx="1">
            <a:schemeClr val="accent6"/>
          </a:lnRef>
          <a:fillRef idx="0">
            <a:schemeClr val="accent6"/>
          </a:fillRef>
          <a:effectRef idx="0">
            <a:schemeClr val="accent6"/>
          </a:effectRef>
          <a:fontRef idx="minor">
            <a:schemeClr val="tx1"/>
          </a:fontRef>
        </p:style>
      </p:cxnSp>
      <p:cxnSp>
        <p:nvCxnSpPr>
          <p:cNvPr id="28" name="Straight Connector 27"/>
          <p:cNvCxnSpPr/>
          <p:nvPr/>
        </p:nvCxnSpPr>
        <p:spPr>
          <a:xfrm flipH="1">
            <a:off x="5481638" y="4152900"/>
            <a:ext cx="1604962" cy="28872"/>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086600" y="4181772"/>
            <a:ext cx="0" cy="1152227"/>
          </a:xfrm>
          <a:prstGeom prst="line">
            <a:avLst/>
          </a:prstGeom>
          <a:ln w="38100">
            <a:solidFill>
              <a:srgbClr val="00B050"/>
            </a:solidFill>
            <a:prstDash val="sysDash"/>
          </a:ln>
        </p:spPr>
        <p:style>
          <a:lnRef idx="1">
            <a:schemeClr val="accent4"/>
          </a:lnRef>
          <a:fillRef idx="0">
            <a:schemeClr val="accent4"/>
          </a:fillRef>
          <a:effectRef idx="0">
            <a:schemeClr val="accent4"/>
          </a:effectRef>
          <a:fontRef idx="minor">
            <a:schemeClr val="tx1"/>
          </a:fontRef>
        </p:style>
      </p:cxnSp>
      <p:sp>
        <p:nvSpPr>
          <p:cNvPr id="31" name="TextBox 30"/>
          <p:cNvSpPr txBox="1"/>
          <p:nvPr/>
        </p:nvSpPr>
        <p:spPr>
          <a:xfrm>
            <a:off x="6438900" y="2580034"/>
            <a:ext cx="1066800" cy="369332"/>
          </a:xfrm>
          <a:prstGeom prst="rect">
            <a:avLst/>
          </a:prstGeom>
          <a:noFill/>
        </p:spPr>
        <p:txBody>
          <a:bodyPr wrap="square" rtlCol="0">
            <a:spAutoFit/>
          </a:bodyPr>
          <a:lstStyle/>
          <a:p>
            <a:r>
              <a:rPr lang="en-US" dirty="0" smtClean="0"/>
              <a:t>LRAS</a:t>
            </a:r>
            <a:endParaRPr lang="en-US" dirty="0"/>
          </a:p>
        </p:txBody>
      </p:sp>
      <p:sp>
        <p:nvSpPr>
          <p:cNvPr id="2048" name="TextBox 2047"/>
          <p:cNvSpPr txBox="1"/>
          <p:nvPr/>
        </p:nvSpPr>
        <p:spPr>
          <a:xfrm>
            <a:off x="8001000" y="3200401"/>
            <a:ext cx="838200" cy="369332"/>
          </a:xfrm>
          <a:prstGeom prst="rect">
            <a:avLst/>
          </a:prstGeom>
          <a:noFill/>
        </p:spPr>
        <p:txBody>
          <a:bodyPr wrap="square" rtlCol="0">
            <a:spAutoFit/>
          </a:bodyPr>
          <a:lstStyle/>
          <a:p>
            <a:r>
              <a:rPr lang="en-US" dirty="0" smtClean="0"/>
              <a:t>SRAS</a:t>
            </a:r>
            <a:endParaRPr lang="en-US" dirty="0"/>
          </a:p>
        </p:txBody>
      </p:sp>
      <p:sp>
        <p:nvSpPr>
          <p:cNvPr id="2049" name="TextBox 2048"/>
          <p:cNvSpPr txBox="1"/>
          <p:nvPr/>
        </p:nvSpPr>
        <p:spPr>
          <a:xfrm>
            <a:off x="8191500" y="4419600"/>
            <a:ext cx="647700" cy="369332"/>
          </a:xfrm>
          <a:prstGeom prst="rect">
            <a:avLst/>
          </a:prstGeom>
          <a:noFill/>
        </p:spPr>
        <p:txBody>
          <a:bodyPr wrap="square" rtlCol="0">
            <a:spAutoFit/>
          </a:bodyPr>
          <a:lstStyle/>
          <a:p>
            <a:r>
              <a:rPr lang="en-US" dirty="0" smtClean="0"/>
              <a:t>AD</a:t>
            </a:r>
            <a:endParaRPr lang="en-US" dirty="0"/>
          </a:p>
        </p:txBody>
      </p:sp>
      <p:sp>
        <p:nvSpPr>
          <p:cNvPr id="2051" name="TextBox 2050"/>
          <p:cNvSpPr txBox="1"/>
          <p:nvPr/>
        </p:nvSpPr>
        <p:spPr>
          <a:xfrm>
            <a:off x="4572001" y="3200401"/>
            <a:ext cx="952499" cy="646331"/>
          </a:xfrm>
          <a:prstGeom prst="rect">
            <a:avLst/>
          </a:prstGeom>
          <a:noFill/>
        </p:spPr>
        <p:txBody>
          <a:bodyPr wrap="square" rtlCol="0">
            <a:spAutoFit/>
          </a:bodyPr>
          <a:lstStyle/>
          <a:p>
            <a:r>
              <a:rPr lang="en-US" dirty="0" smtClean="0"/>
              <a:t>Price Level</a:t>
            </a:r>
            <a:endParaRPr lang="en-US" dirty="0"/>
          </a:p>
        </p:txBody>
      </p:sp>
      <p:sp>
        <p:nvSpPr>
          <p:cNvPr id="2053" name="TextBox 2052"/>
          <p:cNvSpPr txBox="1"/>
          <p:nvPr/>
        </p:nvSpPr>
        <p:spPr>
          <a:xfrm>
            <a:off x="7924800" y="5562600"/>
            <a:ext cx="914400" cy="646331"/>
          </a:xfrm>
          <a:prstGeom prst="rect">
            <a:avLst/>
          </a:prstGeom>
          <a:noFill/>
        </p:spPr>
        <p:txBody>
          <a:bodyPr wrap="square" rtlCol="0">
            <a:spAutoFit/>
          </a:bodyPr>
          <a:lstStyle/>
          <a:p>
            <a:pPr algn="r"/>
            <a:r>
              <a:rPr lang="en-US" dirty="0" smtClean="0"/>
              <a:t>Real GDP</a:t>
            </a:r>
            <a:endParaRPr lang="en-US" dirty="0"/>
          </a:p>
        </p:txBody>
      </p:sp>
      <p:sp>
        <p:nvSpPr>
          <p:cNvPr id="2055" name="TextBox 2054"/>
          <p:cNvSpPr txBox="1"/>
          <p:nvPr/>
        </p:nvSpPr>
        <p:spPr>
          <a:xfrm>
            <a:off x="533401" y="2785380"/>
            <a:ext cx="3657600" cy="2585323"/>
          </a:xfrm>
          <a:prstGeom prst="rect">
            <a:avLst/>
          </a:prstGeom>
          <a:noFill/>
        </p:spPr>
        <p:txBody>
          <a:bodyPr wrap="square" rtlCol="0">
            <a:spAutoFit/>
          </a:bodyPr>
          <a:lstStyle/>
          <a:p>
            <a:r>
              <a:rPr lang="en-US" dirty="0" err="1" smtClean="0"/>
              <a:t>Yf</a:t>
            </a:r>
            <a:r>
              <a:rPr lang="en-US" dirty="0" smtClean="0"/>
              <a:t> = real GDP at full employment</a:t>
            </a:r>
          </a:p>
          <a:p>
            <a:r>
              <a:rPr lang="en-US" dirty="0" smtClean="0"/>
              <a:t>Y1 = GDP is actually exceeding potential at full employment; planned expenditures exceed supply (per Keynes) at current price level</a:t>
            </a:r>
          </a:p>
          <a:p>
            <a:endParaRPr lang="en-US" dirty="0"/>
          </a:p>
          <a:p>
            <a:r>
              <a:rPr lang="en-US" dirty="0" err="1" smtClean="0"/>
              <a:t>Yf</a:t>
            </a:r>
            <a:r>
              <a:rPr lang="en-US" dirty="0" smtClean="0"/>
              <a:t> – Y1 = negative number = inflationary gap</a:t>
            </a:r>
          </a:p>
        </p:txBody>
      </p:sp>
      <p:sp>
        <p:nvSpPr>
          <p:cNvPr id="2056" name="Right Triangle 2055"/>
          <p:cNvSpPr/>
          <p:nvPr/>
        </p:nvSpPr>
        <p:spPr>
          <a:xfrm rot="13467575">
            <a:off x="6559691" y="3937552"/>
            <a:ext cx="433574" cy="443719"/>
          </a:xfrm>
          <a:prstGeom prst="rtTriangl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TextBox 2056"/>
          <p:cNvSpPr txBox="1"/>
          <p:nvPr/>
        </p:nvSpPr>
        <p:spPr>
          <a:xfrm>
            <a:off x="5410200" y="4159411"/>
            <a:ext cx="1447800" cy="646331"/>
          </a:xfrm>
          <a:prstGeom prst="rect">
            <a:avLst/>
          </a:prstGeom>
          <a:noFill/>
        </p:spPr>
        <p:txBody>
          <a:bodyPr wrap="square" rtlCol="0">
            <a:spAutoFit/>
          </a:bodyPr>
          <a:lstStyle/>
          <a:p>
            <a:r>
              <a:rPr lang="en-US" dirty="0" smtClean="0">
                <a:solidFill>
                  <a:schemeClr val="tx2">
                    <a:lumMod val="50000"/>
                  </a:schemeClr>
                </a:solidFill>
              </a:rPr>
              <a:t>Inflationary Gap</a:t>
            </a:r>
            <a:endParaRPr lang="en-US" dirty="0">
              <a:solidFill>
                <a:schemeClr val="tx2">
                  <a:lumMod val="50000"/>
                </a:schemeClr>
              </a:solidFill>
            </a:endParaRPr>
          </a:p>
        </p:txBody>
      </p:sp>
    </p:spTree>
    <p:extLst>
      <p:ext uri="{BB962C8B-B14F-4D97-AF65-F5344CB8AC3E}">
        <p14:creationId xmlns:p14="http://schemas.microsoft.com/office/powerpoint/2010/main" val="1804199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Recessionary Gap (Contractionary Gap</a:t>
            </a:r>
            <a:endParaRPr lang="en-US" dirty="0"/>
          </a:p>
        </p:txBody>
      </p:sp>
      <p:sp>
        <p:nvSpPr>
          <p:cNvPr id="3" name="Content Placeholder 2"/>
          <p:cNvSpPr>
            <a:spLocks noGrp="1"/>
          </p:cNvSpPr>
          <p:nvPr>
            <p:ph idx="1"/>
          </p:nvPr>
        </p:nvSpPr>
        <p:spPr/>
        <p:txBody>
          <a:bodyPr/>
          <a:lstStyle/>
          <a:p>
            <a:r>
              <a:rPr lang="en-US" dirty="0" smtClean="0"/>
              <a:t>Short run – economy is operating at less than full employment, so real GDP is less than at its full potential (at full employment) and prices fall</a:t>
            </a:r>
          </a:p>
          <a:p>
            <a:r>
              <a:rPr lang="en-US" dirty="0" smtClean="0"/>
              <a:t>Indicates a recession is near</a:t>
            </a:r>
          </a:p>
        </p:txBody>
      </p:sp>
      <p:pic>
        <p:nvPicPr>
          <p:cNvPr id="4" name="Picture 3"/>
          <p:cNvPicPr>
            <a:picLocks noChangeAspect="1"/>
          </p:cNvPicPr>
          <p:nvPr/>
        </p:nvPicPr>
        <p:blipFill>
          <a:blip r:embed="rId3"/>
          <a:stretch>
            <a:fillRect/>
          </a:stretch>
        </p:blipFill>
        <p:spPr>
          <a:xfrm>
            <a:off x="381000" y="3429000"/>
            <a:ext cx="3390900" cy="2943225"/>
          </a:xfrm>
          <a:prstGeom prst="rect">
            <a:avLst/>
          </a:prstGeom>
        </p:spPr>
      </p:pic>
      <p:sp>
        <p:nvSpPr>
          <p:cNvPr id="5" name="TextBox 4"/>
          <p:cNvSpPr txBox="1"/>
          <p:nvPr/>
        </p:nvSpPr>
        <p:spPr>
          <a:xfrm>
            <a:off x="3848100" y="4419600"/>
            <a:ext cx="5143500" cy="1200329"/>
          </a:xfrm>
          <a:prstGeom prst="rect">
            <a:avLst/>
          </a:prstGeom>
          <a:noFill/>
        </p:spPr>
        <p:txBody>
          <a:bodyPr wrap="square" rtlCol="0">
            <a:spAutoFit/>
          </a:bodyPr>
          <a:lstStyle/>
          <a:p>
            <a:r>
              <a:rPr lang="en-US" dirty="0" err="1" smtClean="0"/>
              <a:t>Yf</a:t>
            </a:r>
            <a:r>
              <a:rPr lang="en-US" dirty="0" smtClean="0"/>
              <a:t> – Y1 = positive number = recessionary gap</a:t>
            </a:r>
          </a:p>
          <a:p>
            <a:endParaRPr lang="en-US" dirty="0"/>
          </a:p>
          <a:p>
            <a:r>
              <a:rPr lang="en-US" dirty="0" smtClean="0"/>
              <a:t>Demand is less than supply available at full employment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Stabilizers</a:t>
            </a:r>
            <a:endParaRPr lang="en-US" dirty="0"/>
          </a:p>
        </p:txBody>
      </p:sp>
      <p:sp>
        <p:nvSpPr>
          <p:cNvPr id="3" name="Content Placeholder 2"/>
          <p:cNvSpPr>
            <a:spLocks noGrp="1"/>
          </p:cNvSpPr>
          <p:nvPr>
            <p:ph idx="1"/>
          </p:nvPr>
        </p:nvSpPr>
        <p:spPr/>
        <p:txBody>
          <a:bodyPr/>
          <a:lstStyle/>
          <a:p>
            <a:r>
              <a:rPr lang="en-US" dirty="0" smtClean="0"/>
              <a:t>Automatic Stabilizers: business cycle</a:t>
            </a:r>
          </a:p>
          <a:p>
            <a:r>
              <a:rPr lang="en-US" dirty="0" smtClean="0"/>
              <a:t>  taxes offset GDP increases and inflation  </a:t>
            </a:r>
          </a:p>
          <a:p>
            <a:pPr lvl="1"/>
            <a:r>
              <a:rPr lang="en-US" dirty="0" smtClean="0"/>
              <a:t>Expansionary phase means tax revenues go up with rising incomes</a:t>
            </a:r>
          </a:p>
          <a:p>
            <a:pPr lvl="1"/>
            <a:r>
              <a:rPr lang="en-US" dirty="0" smtClean="0"/>
              <a:t>Money going from consumers to government means reduction in disposable income and less in circulation resulting in less inflation</a:t>
            </a:r>
          </a:p>
          <a:p>
            <a:pPr lvl="1"/>
            <a:r>
              <a:rPr lang="en-US" dirty="0" smtClean="0"/>
              <a:t>Do not have to go through Congress (already set up)</a:t>
            </a:r>
          </a:p>
          <a:p>
            <a:pPr lvl="2"/>
            <a:r>
              <a:rPr lang="en-US" dirty="0" smtClean="0"/>
              <a:t>Progressive tax system</a:t>
            </a:r>
          </a:p>
          <a:p>
            <a:pPr lvl="2"/>
            <a:r>
              <a:rPr lang="en-US" dirty="0" smtClean="0"/>
              <a:t>Unemployment compensation</a:t>
            </a:r>
          </a:p>
          <a:p>
            <a:pPr marL="777240" lvl="2" indent="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Discretionary stabilizers</a:t>
            </a:r>
          </a:p>
          <a:p>
            <a:pPr lvl="1"/>
            <a:r>
              <a:rPr lang="en-US" dirty="0" smtClean="0"/>
              <a:t>Short-term</a:t>
            </a:r>
          </a:p>
          <a:p>
            <a:pPr lvl="1"/>
            <a:r>
              <a:rPr lang="en-US" dirty="0" smtClean="0"/>
              <a:t>Automatic stabilizers seen as not working enough to address economic problems</a:t>
            </a:r>
          </a:p>
          <a:p>
            <a:pPr lvl="1"/>
            <a:r>
              <a:rPr lang="en-US" dirty="0" smtClean="0"/>
              <a:t>Changes in taxes and government spending</a:t>
            </a:r>
            <a:endParaRPr lang="en-US" dirty="0"/>
          </a:p>
        </p:txBody>
      </p:sp>
      <p:sp>
        <p:nvSpPr>
          <p:cNvPr id="3" name="Title 2"/>
          <p:cNvSpPr>
            <a:spLocks noGrp="1"/>
          </p:cNvSpPr>
          <p:nvPr>
            <p:ph type="title"/>
          </p:nvPr>
        </p:nvSpPr>
        <p:spPr/>
        <p:txBody>
          <a:bodyPr/>
          <a:lstStyle/>
          <a:p>
            <a:r>
              <a:rPr lang="en-US" dirty="0" smtClean="0"/>
              <a:t>Stabilizers continued</a:t>
            </a:r>
            <a:endParaRPr lang="en-US" dirty="0"/>
          </a:p>
        </p:txBody>
      </p:sp>
    </p:spTree>
    <p:extLst>
      <p:ext uri="{BB962C8B-B14F-4D97-AF65-F5344CB8AC3E}">
        <p14:creationId xmlns:p14="http://schemas.microsoft.com/office/powerpoint/2010/main" val="2359689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4B4DB3A-C1C4-465B-9355-C0B33B7AAE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Earth Day presentation</Template>
  <TotalTime>0</TotalTime>
  <Words>2124</Words>
  <Application>Microsoft Office PowerPoint</Application>
  <PresentationFormat>On-screen Show (4:3)</PresentationFormat>
  <Paragraphs>301</Paragraphs>
  <Slides>35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Calibri</vt:lpstr>
      <vt:lpstr>Constantia</vt:lpstr>
      <vt:lpstr>Wingdings 2</vt:lpstr>
      <vt:lpstr>Paper</vt:lpstr>
      <vt:lpstr>Fiscal Policy</vt:lpstr>
      <vt:lpstr>What is fiscal policy? Keynes…</vt:lpstr>
      <vt:lpstr>Business cycle review</vt:lpstr>
      <vt:lpstr>Inflation</vt:lpstr>
      <vt:lpstr>What does inflation look like?(AE graph) </vt:lpstr>
      <vt:lpstr>Inflationary Gap on AD/SRAS/LRAS graph</vt:lpstr>
      <vt:lpstr>Recessionary Gap (Contractionary Gap</vt:lpstr>
      <vt:lpstr>Stabilizers</vt:lpstr>
      <vt:lpstr>Stabilizers continued</vt:lpstr>
      <vt:lpstr>Discretionary stabilizers</vt:lpstr>
      <vt:lpstr>Problems with Fiscal Policy</vt:lpstr>
      <vt:lpstr>Problems with Fiscal Policy continued</vt:lpstr>
      <vt:lpstr>More problems with FP</vt:lpstr>
      <vt:lpstr>Crowding out sample problem</vt:lpstr>
      <vt:lpstr>Answer</vt:lpstr>
      <vt:lpstr>More problems with FP continued </vt:lpstr>
      <vt:lpstr>Step back – background on Taxes </vt:lpstr>
      <vt:lpstr>Calculating taxes</vt:lpstr>
      <vt:lpstr>Proportional taxes: Tax Brackets  </vt:lpstr>
      <vt:lpstr>Marginal vs. Average Tax Rates</vt:lpstr>
      <vt:lpstr>Example of tax table (1040 for 2013)</vt:lpstr>
      <vt:lpstr>Laffer Curve</vt:lpstr>
      <vt:lpstr>Raise or lower the tax rate? </vt:lpstr>
      <vt:lpstr>Ricardian Equivalence Theorem </vt:lpstr>
      <vt:lpstr>Paradox of Thrift</vt:lpstr>
      <vt:lpstr>Automatic Stabilizers: details</vt:lpstr>
      <vt:lpstr>Keynes and automatic stabilizers</vt:lpstr>
      <vt:lpstr>Example of automatic stabilizer</vt:lpstr>
      <vt:lpstr>Fiscal policy in reality</vt:lpstr>
      <vt:lpstr>Take away </vt:lpstr>
      <vt:lpstr>Balanced Budget Multiplier (review) </vt:lpstr>
      <vt:lpstr>Multiplier Equations for Fiscal Policy</vt:lpstr>
      <vt:lpstr>Problems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2014-12-28T23:37:15Z</dcterms:created>
  <dcterms:modified xsi:type="dcterms:W3CDTF">2015-01-12T16:16:12Z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TC102513359990</vt:lpwstr>
  </property>
</Properties>
</file>