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0"/>
  </p:notesMasterIdLst>
  <p:handoutMasterIdLst>
    <p:handoutMasterId r:id="rId11"/>
  </p:handout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howGuides="1">
      <p:cViewPr varScale="1">
        <p:scale>
          <a:sx n="65" d="100"/>
          <a:sy n="65" d="100"/>
        </p:scale>
        <p:origin x="66" y="18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321C1E-F4C4-428E-AB2C-0A968B3AEA02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183B-2599-4C1D-AD6D-5B16EB7D3C87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E89-3582-4B1F-984C-F3ECC7AE9F55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6C13-54DF-4C1D-865C-61E076D0D04F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C79F7B-F80B-466F-B0C8-AEA3BFB37BF1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0801-7BCB-48C4-8CDC-E750B9A4D358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D97-2A6F-4771-AFCD-9917647BC800}" type="datetime1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437A-0FE7-4C86-BFB0-B6B8407562F9}" type="datetime1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97BB-4962-43D1-8FB7-F31ABEEF66A1}" type="datetime1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8707-E6E5-4948-AA0F-51CA07925AE1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185-418D-40F3-80A2-3798EF34B440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1ECAE35-1C35-4D77-9B3D-53EF4C69F436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Economic Systems of Ownership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Economics Overview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SMARTInkShape-5"/>
          <p:cNvSpPr/>
          <p:nvPr/>
        </p:nvSpPr>
        <p:spPr>
          <a:xfrm>
            <a:off x="5868492" y="7916978"/>
            <a:ext cx="71180" cy="11413"/>
          </a:xfrm>
          <a:custGeom>
            <a:avLst/>
            <a:gdLst/>
            <a:ahLst/>
            <a:cxnLst/>
            <a:rect l="0" t="0" r="0" b="0"/>
            <a:pathLst>
              <a:path w="71180" h="11413">
                <a:moveTo>
                  <a:pt x="71179" y="11412"/>
                </a:moveTo>
                <a:lnTo>
                  <a:pt x="13560" y="11412"/>
                </a:lnTo>
                <a:lnTo>
                  <a:pt x="8960" y="11412"/>
                </a:lnTo>
                <a:lnTo>
                  <a:pt x="5894" y="10090"/>
                </a:lnTo>
                <a:lnTo>
                  <a:pt x="3850" y="7886"/>
                </a:lnTo>
                <a:lnTo>
                  <a:pt x="0" y="0"/>
                </a:lnTo>
                <a:lnTo>
                  <a:pt x="11664" y="1141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b="1" dirty="0" smtClean="0"/>
              <a:t>ALLOCATION</a:t>
            </a:r>
            <a:r>
              <a:rPr lang="en-US" sz="3200" dirty="0" smtClean="0"/>
              <a:t>: WHO determines WHAT will be PRODUCED with available RESOURCES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3200" b="1" dirty="0" smtClean="0"/>
              <a:t>OWNERSHIP</a:t>
            </a:r>
            <a:r>
              <a:rPr lang="en-US" sz="3200" dirty="0" smtClean="0"/>
              <a:t>: WHO RECEIVES the BENEFITS of the RESOURCES and WHO has the RIGHT to SELL them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Resources: Allocation and Ownership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Types of Resource Allocation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Traditional</a:t>
            </a:r>
            <a:r>
              <a:rPr lang="en-US" sz="3200" dirty="0" smtClean="0"/>
              <a:t>: </a:t>
            </a:r>
            <a:r>
              <a:rPr lang="en-US" dirty="0" smtClean="0"/>
              <a:t>Based on what has been done historically; longstanding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Market</a:t>
            </a:r>
            <a:r>
              <a:rPr lang="en-US" sz="3200" dirty="0" smtClean="0"/>
              <a:t>: </a:t>
            </a:r>
            <a:r>
              <a:rPr lang="en-US" dirty="0" smtClean="0"/>
              <a:t>Individuals make the decisions about what will be produced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Command</a:t>
            </a:r>
            <a:r>
              <a:rPr lang="en-US" dirty="0" smtClean="0"/>
              <a:t>: Government determines what will be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Capitalist</a:t>
            </a:r>
            <a:r>
              <a:rPr lang="en-US" dirty="0" smtClean="0"/>
              <a:t>: Individuals Own Resources </a:t>
            </a:r>
          </a:p>
          <a:p>
            <a:pPr lvl="2"/>
            <a:r>
              <a:rPr lang="en-US" sz="2800" dirty="0" smtClean="0"/>
              <a:t>MARKET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r>
              <a:rPr lang="en-US" sz="3200" b="1" dirty="0" smtClean="0"/>
              <a:t>Socialist</a:t>
            </a:r>
            <a:r>
              <a:rPr lang="en-US" sz="3200" dirty="0" smtClean="0"/>
              <a:t>: </a:t>
            </a:r>
            <a:r>
              <a:rPr lang="en-US" dirty="0" smtClean="0"/>
              <a:t>State Owns Resources</a:t>
            </a:r>
          </a:p>
          <a:p>
            <a:pPr lvl="2"/>
            <a:r>
              <a:rPr lang="en-US" sz="2800" dirty="0" smtClean="0"/>
              <a:t>COMMAND</a:t>
            </a:r>
          </a:p>
          <a:p>
            <a:pPr lvl="2"/>
            <a:endParaRPr lang="en-US" dirty="0"/>
          </a:p>
          <a:p>
            <a:r>
              <a:rPr lang="en-US" sz="3200" b="1" dirty="0" smtClean="0"/>
              <a:t>Communal</a:t>
            </a:r>
            <a:r>
              <a:rPr lang="en-US" dirty="0" smtClean="0"/>
              <a:t>: People Own Collectively</a:t>
            </a:r>
          </a:p>
          <a:p>
            <a:pPr lvl="2"/>
            <a:r>
              <a:rPr lang="en-US" sz="2800" dirty="0" smtClean="0"/>
              <a:t>i.e. Coops  (don’t confuse with Soviet “Communism” where everything was state controlled)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forms of Ownership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450207"/>
            <a:ext cx="9782801" cy="65563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Resource Grid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24784"/>
              </p:ext>
            </p:extLst>
          </p:nvPr>
        </p:nvGraphicFramePr>
        <p:xfrm>
          <a:off x="3002342" y="1941731"/>
          <a:ext cx="8898854" cy="481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285"/>
                <a:gridCol w="2955897"/>
                <a:gridCol w="2976672"/>
              </a:tblGrid>
              <a:tr h="123859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COMMAND</a:t>
                      </a:r>
                      <a:endParaRPr lang="en-US" sz="2400" dirty="0"/>
                    </a:p>
                  </a:txBody>
                  <a:tcPr/>
                </a:tc>
              </a:tr>
              <a:tr h="17286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PRIVATE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Market</a:t>
                      </a:r>
                      <a:r>
                        <a:rPr lang="en-US" sz="2400" baseline="0" dirty="0" smtClean="0"/>
                        <a:t> Capitalism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i.e. U.S (not 100%)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Centrally</a:t>
                      </a:r>
                      <a:r>
                        <a:rPr lang="en-US" sz="2400" baseline="0" dirty="0" smtClean="0"/>
                        <a:t> Planned Capitalism</a:t>
                      </a:r>
                    </a:p>
                    <a:p>
                      <a:r>
                        <a:rPr lang="en-US" sz="2400" dirty="0" smtClean="0"/>
                        <a:t> </a:t>
                      </a:r>
                    </a:p>
                    <a:p>
                      <a:r>
                        <a:rPr lang="en-US" sz="2400" dirty="0" smtClean="0"/>
                        <a:t>i.e.</a:t>
                      </a:r>
                      <a:r>
                        <a:rPr lang="en-US" sz="2400" baseline="0" dirty="0" smtClean="0"/>
                        <a:t> post-Soviet Union Russia</a:t>
                      </a:r>
                      <a:endParaRPr lang="en-US" sz="2400" dirty="0"/>
                    </a:p>
                  </a:txBody>
                  <a:tcPr/>
                </a:tc>
              </a:tr>
              <a:tr h="16531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Market Socialism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i.e.</a:t>
                      </a:r>
                      <a:r>
                        <a:rPr lang="en-US" sz="2400" baseline="0" dirty="0" smtClean="0"/>
                        <a:t> Scandinavian Countries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Centrally Planned Socialism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i.e. North Korea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5812" y="1094471"/>
            <a:ext cx="57912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b="1" dirty="0" smtClean="0"/>
              <a:t>RESOURCE ALLOCATION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530" y="3352800"/>
            <a:ext cx="2817812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b="1" dirty="0" smtClean="0"/>
              <a:t>RESOURCE OWNERSHIP</a:t>
            </a:r>
          </a:p>
        </p:txBody>
      </p:sp>
    </p:spTree>
    <p:extLst>
      <p:ext uri="{BB962C8B-B14F-4D97-AF65-F5344CB8AC3E}">
        <p14:creationId xmlns:p14="http://schemas.microsoft.com/office/powerpoint/2010/main" val="96385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Potential Monopolies</a:t>
            </a:r>
          </a:p>
          <a:p>
            <a:r>
              <a:rPr lang="en-US" sz="2800" dirty="0" smtClean="0"/>
              <a:t>Uneven distribution of wealth and resources</a:t>
            </a:r>
          </a:p>
          <a:p>
            <a:r>
              <a:rPr lang="en-US" sz="2800" dirty="0" smtClean="0"/>
              <a:t>Market driven = unemployment and uncertainty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 smtClean="0"/>
              <a:t>Disadvantages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Efficient because of profit motivation</a:t>
            </a:r>
          </a:p>
          <a:p>
            <a:r>
              <a:rPr lang="en-US" sz="2800" dirty="0" smtClean="0"/>
              <a:t>Faster response to consumers’ changing preferences</a:t>
            </a:r>
          </a:p>
          <a:p>
            <a:r>
              <a:rPr lang="en-US" sz="2800" dirty="0" smtClean="0"/>
              <a:t>Incentive for innovation and change	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Advantages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Capitalism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9107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6495538" y="1999532"/>
            <a:ext cx="5534839" cy="3655568"/>
          </a:xfrm>
        </p:spPr>
        <p:txBody>
          <a:bodyPr>
            <a:noAutofit/>
          </a:bodyPr>
          <a:lstStyle/>
          <a:p>
            <a:r>
              <a:rPr lang="en-US" dirty="0" smtClean="0"/>
              <a:t>Common resources are misused</a:t>
            </a:r>
          </a:p>
          <a:p>
            <a:pPr lvl="1"/>
            <a:r>
              <a:rPr lang="en-US" sz="2400" b="1" dirty="0" smtClean="0"/>
              <a:t>Tragedy of the Commons</a:t>
            </a:r>
            <a:r>
              <a:rPr lang="en-US" sz="2400" dirty="0" smtClean="0"/>
              <a:t>:</a:t>
            </a:r>
          </a:p>
          <a:p>
            <a:pPr lvl="2"/>
            <a:r>
              <a:rPr lang="en-US" sz="2400" dirty="0" smtClean="0"/>
              <a:t>Theory that individuals act </a:t>
            </a:r>
            <a:r>
              <a:rPr lang="en-US" sz="2400" dirty="0" smtClean="0"/>
              <a:t>independently and rationally </a:t>
            </a:r>
            <a:r>
              <a:rPr lang="en-US" sz="2400" dirty="0" smtClean="0"/>
              <a:t>per self interest, resulting in a depleted shared resource (i.e. the ocean)</a:t>
            </a:r>
          </a:p>
          <a:p>
            <a:pPr lvl="1"/>
            <a:r>
              <a:rPr lang="en-US" sz="2400" b="1" dirty="0" err="1" smtClean="0"/>
              <a:t>Freeriders</a:t>
            </a:r>
            <a:r>
              <a:rPr lang="en-US" sz="2400" b="1" dirty="0" smtClean="0"/>
              <a:t>:</a:t>
            </a:r>
          </a:p>
          <a:p>
            <a:pPr lvl="2"/>
            <a:r>
              <a:rPr lang="en-US" sz="2400" dirty="0" smtClean="0"/>
              <a:t>Individuals don’t bear the cost, but benefit from the resources</a:t>
            </a:r>
          </a:p>
          <a:p>
            <a:r>
              <a:rPr lang="en-US" b="1" dirty="0" smtClean="0"/>
              <a:t>Stagnation: </a:t>
            </a:r>
            <a:r>
              <a:rPr lang="en-US" dirty="0" smtClean="0"/>
              <a:t>lack of new development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6579372" y="1389932"/>
            <a:ext cx="4818888" cy="609600"/>
          </a:xfrm>
        </p:spPr>
        <p:txBody>
          <a:bodyPr/>
          <a:lstStyle/>
          <a:p>
            <a:r>
              <a:rPr lang="en-US" sz="3200" b="1" dirty="0" smtClean="0"/>
              <a:t>disadvantages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42" y="2093526"/>
            <a:ext cx="4814586" cy="36574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Public education</a:t>
            </a:r>
          </a:p>
          <a:p>
            <a:r>
              <a:rPr lang="en-US" sz="2800" dirty="0" smtClean="0"/>
              <a:t>Universal healthcare </a:t>
            </a:r>
          </a:p>
          <a:p>
            <a:r>
              <a:rPr lang="en-US" sz="2800" dirty="0" smtClean="0"/>
              <a:t>All employed</a:t>
            </a:r>
          </a:p>
          <a:p>
            <a:pPr lvl="1"/>
            <a:r>
              <a:rPr lang="en-US" sz="2800" dirty="0" smtClean="0"/>
              <a:t>Basics: food, shelter, clothing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6286" y="1457162"/>
            <a:ext cx="4818888" cy="609600"/>
          </a:xfrm>
        </p:spPr>
        <p:txBody>
          <a:bodyPr/>
          <a:lstStyle/>
          <a:p>
            <a:r>
              <a:rPr lang="en-US" sz="3200" b="1" dirty="0" smtClean="0"/>
              <a:t>Advantages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Public or State ownership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3270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nowflakes design template" id="{2618DECD-A475-45B8-BA96-9EC0437A6A93}" vid="{5ABF5A55-EA92-4AA4-9786-855F61ED68CC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42704E-273C-49AF-B97A-25B33E660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0</TotalTime>
  <Words>258</Words>
  <Application>Microsoft Office PowerPoint</Application>
  <PresentationFormat>Custom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Euphemia</vt:lpstr>
      <vt:lpstr>Snowflakes design template</vt:lpstr>
      <vt:lpstr>Economics Overview </vt:lpstr>
      <vt:lpstr>Resources: Allocation and Ownership</vt:lpstr>
      <vt:lpstr>Different Types of Resource Allocation </vt:lpstr>
      <vt:lpstr>Different forms of Ownership  </vt:lpstr>
      <vt:lpstr>Resource Grid</vt:lpstr>
      <vt:lpstr>Capitalism</vt:lpstr>
      <vt:lpstr>Public or State ownership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2014-12-08T22:12:00Z</dcterms:created>
  <dcterms:modified xsi:type="dcterms:W3CDTF">2014-12-09T21:18:15Z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TC034605799991</vt:lpwstr>
  </property>
</Properties>
</file>