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2"/>
  </p:sldMasterIdLst>
  <p:notesMasterIdLst>
    <p:notesMasterId r:id="rId14"/>
  </p:notesMasterIdLst>
  <p:handoutMasterIdLst>
    <p:handoutMasterId r:id="rId15"/>
  </p:handoutMasterIdLst>
  <p:sldIdLst>
    <p:sldId id="259" r:id="rId3"/>
    <p:sldId id="264" r:id="rId4"/>
    <p:sldId id="265" r:id="rId5"/>
    <p:sldId id="267" r:id="rId6"/>
    <p:sldId id="261" r:id="rId7"/>
    <p:sldId id="266" r:id="rId8"/>
    <p:sldId id="268" r:id="rId9"/>
    <p:sldId id="260" r:id="rId10"/>
    <p:sldId id="270" r:id="rId11"/>
    <p:sldId id="269" r:id="rId12"/>
    <p:sldId id="27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66" y="276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12/9/2014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12/9/2014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d0nERTFo-Sk&amp;list=PLl14kXMLgfr3EUl4lsDsaR0eqzUSSWsiR&amp;index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of Chicago School and Keynes</a:t>
            </a:r>
          </a:p>
          <a:p>
            <a:pPr lvl="1"/>
            <a:r>
              <a:rPr lang="en-US" dirty="0" smtClean="0"/>
              <a:t>Combination of monetary policy</a:t>
            </a:r>
          </a:p>
          <a:p>
            <a:pPr lvl="1"/>
            <a:r>
              <a:rPr lang="en-US" dirty="0" smtClean="0"/>
              <a:t>Imperfect competition exists = market can’t work everything out untouched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 Keynesian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6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" y="939800"/>
            <a:ext cx="10360501" cy="393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Lower barriers/regulations</a:t>
            </a:r>
          </a:p>
          <a:p>
            <a:r>
              <a:rPr lang="en-US" dirty="0" smtClean="0"/>
              <a:t>Make easier for firms to supply goods</a:t>
            </a:r>
          </a:p>
          <a:p>
            <a:r>
              <a:rPr lang="en-US" dirty="0" smtClean="0"/>
              <a:t>Consumers benefit because supply will drive down price</a:t>
            </a:r>
          </a:p>
          <a:p>
            <a:r>
              <a:rPr lang="en-US" dirty="0" smtClean="0"/>
              <a:t>Expanding businesses will need employees</a:t>
            </a:r>
          </a:p>
          <a:p>
            <a:r>
              <a:rPr lang="en-US" dirty="0" smtClean="0"/>
              <a:t>Demand is a result of supply vs. Keynesian demand drives supply</a:t>
            </a:r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meaning - tax cuts thought to increase revenues (Voodoo or Reaganomics) – we’ll get to this in fiscal policy and taxation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212" y="228600"/>
            <a:ext cx="10360501" cy="711200"/>
          </a:xfrm>
        </p:spPr>
        <p:txBody>
          <a:bodyPr/>
          <a:lstStyle/>
          <a:p>
            <a:r>
              <a:rPr lang="en-US" dirty="0" smtClean="0"/>
              <a:t>Supply Side Economics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99" t="7062" r="10901" b="66997"/>
          <a:stretch/>
        </p:blipFill>
        <p:spPr>
          <a:xfrm>
            <a:off x="2894012" y="4419600"/>
            <a:ext cx="89154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6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2590800"/>
            <a:ext cx="11811000" cy="39889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1776 Adam Smith’s Wealth of Nations</a:t>
            </a:r>
          </a:p>
          <a:p>
            <a:pPr lvl="1"/>
            <a:r>
              <a:rPr lang="en-US" dirty="0" smtClean="0"/>
              <a:t>“invisible hand”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Free markets regulate themselves without government intervention in production, trade or resource allocation</a:t>
            </a:r>
          </a:p>
          <a:p>
            <a:pPr marL="274320" lvl="1" indent="0">
              <a:buNone/>
            </a:pPr>
            <a:r>
              <a:rPr lang="en-US" dirty="0" smtClean="0"/>
              <a:t>Prices are determined by levels of output, technology and wages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David Ricardo</a:t>
            </a:r>
          </a:p>
          <a:p>
            <a:pPr marL="274320" lvl="1" indent="0">
              <a:buNone/>
            </a:pPr>
            <a:r>
              <a:rPr lang="en-US" dirty="0" smtClean="0"/>
              <a:t>Thomas Malthus</a:t>
            </a:r>
          </a:p>
          <a:p>
            <a:pPr marL="274320" lvl="1" indent="0">
              <a:buNone/>
            </a:pPr>
            <a:r>
              <a:rPr lang="en-US" dirty="0" smtClean="0"/>
              <a:t>John Stuart Mill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349306"/>
            <a:ext cx="6094649" cy="1784294"/>
          </a:xfrm>
        </p:spPr>
        <p:txBody>
          <a:bodyPr/>
          <a:lstStyle/>
          <a:p>
            <a:r>
              <a:rPr lang="en-US" dirty="0" smtClean="0"/>
              <a:t>Classical	: Free Market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12" y="339647"/>
            <a:ext cx="3105150" cy="31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7999649" cy="447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Jean Baptiste Say (1767 – 1832)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 </a:t>
            </a:r>
            <a:r>
              <a:rPr lang="en-US" dirty="0" smtClean="0"/>
              <a:t>“A </a:t>
            </a:r>
            <a:r>
              <a:rPr lang="en-US" dirty="0"/>
              <a:t>product is no sooner created, than it, from that instant, affords a market for other products to the full extent of its own value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smtClean="0"/>
              <a:t>“As </a:t>
            </a:r>
            <a:r>
              <a:rPr lang="en-US" dirty="0"/>
              <a:t>each of us can only purchase the productions of others with his own productions – as the value we can buy is equal to the value we can produce, the more men can produce, the more they will </a:t>
            </a:r>
            <a:r>
              <a:rPr lang="en-US" dirty="0" smtClean="0"/>
              <a:t>purchase.”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Say’s Law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22" t="9147" r="7980" b="6707"/>
          <a:stretch/>
        </p:blipFill>
        <p:spPr>
          <a:xfrm>
            <a:off x="8380412" y="228599"/>
            <a:ext cx="3657600" cy="41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922628"/>
            <a:ext cx="10360501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Karl Marx (1818 – 1883)</a:t>
            </a:r>
          </a:p>
          <a:p>
            <a:r>
              <a:rPr lang="en-US" dirty="0" smtClean="0"/>
              <a:t>Socialism</a:t>
            </a:r>
          </a:p>
          <a:p>
            <a:r>
              <a:rPr lang="en-US" dirty="0" smtClean="0"/>
              <a:t>Capitalism would eventually destroy itself</a:t>
            </a:r>
          </a:p>
          <a:p>
            <a:pPr lvl="1"/>
            <a:r>
              <a:rPr lang="en-US" dirty="0" smtClean="0"/>
              <a:t>Based on class system</a:t>
            </a:r>
          </a:p>
          <a:p>
            <a:pPr lvl="1"/>
            <a:r>
              <a:rPr lang="en-US" dirty="0" smtClean="0"/>
              <a:t>Struggle, instability</a:t>
            </a:r>
          </a:p>
          <a:p>
            <a:pPr lvl="1"/>
            <a:r>
              <a:rPr lang="en-US" dirty="0" smtClean="0"/>
              <a:t>Profit is ill got by exploitation of the proletariat which will lead to revolution</a:t>
            </a:r>
          </a:p>
          <a:p>
            <a:pPr lvl="1"/>
            <a:r>
              <a:rPr lang="en-US" dirty="0" smtClean="0"/>
              <a:t>Evolution: feudalism to capitalism to socialism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13" y="287628"/>
            <a:ext cx="2895600" cy="635000"/>
          </a:xfrm>
        </p:spPr>
        <p:txBody>
          <a:bodyPr/>
          <a:lstStyle/>
          <a:p>
            <a:r>
              <a:rPr lang="en-US" dirty="0" smtClean="0"/>
              <a:t>Marxism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09" r="12767"/>
          <a:stretch/>
        </p:blipFill>
        <p:spPr>
          <a:xfrm>
            <a:off x="1380222" y="4648200"/>
            <a:ext cx="7990791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912812" y="304800"/>
            <a:ext cx="10360501" cy="787400"/>
          </a:xfrm>
        </p:spPr>
        <p:txBody>
          <a:bodyPr/>
          <a:lstStyle/>
          <a:p>
            <a:r>
              <a:rPr lang="en-US" dirty="0" smtClean="0"/>
              <a:t>Keynesian Economics	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12" y="1752600"/>
            <a:ext cx="8077200" cy="3767428"/>
          </a:xfrm>
        </p:spPr>
        <p:txBody>
          <a:bodyPr/>
          <a:lstStyle/>
          <a:p>
            <a:r>
              <a:rPr lang="en-US" dirty="0" smtClean="0"/>
              <a:t>John Maynard Keynes (1893 – 1946)</a:t>
            </a:r>
          </a:p>
          <a:p>
            <a:pPr lvl="1"/>
            <a:r>
              <a:rPr lang="en-US" dirty="0" smtClean="0"/>
              <a:t>Government intervention (policy) to manage economy and encourage growth </a:t>
            </a:r>
          </a:p>
          <a:p>
            <a:pPr lvl="1"/>
            <a:r>
              <a:rPr lang="en-US" dirty="0" smtClean="0"/>
              <a:t>Goal to manage business cycle</a:t>
            </a:r>
          </a:p>
          <a:p>
            <a:pPr lvl="1"/>
            <a:r>
              <a:rPr lang="en-US" dirty="0" smtClean="0"/>
              <a:t>Aggregate demand as strongest indicator of economic cycles (especially inflation and depressions)</a:t>
            </a:r>
          </a:p>
          <a:p>
            <a:pPr lvl="1"/>
            <a:r>
              <a:rPr lang="en-US" dirty="0" smtClean="0"/>
              <a:t>Popular during Depression</a:t>
            </a:r>
          </a:p>
          <a:p>
            <a:pPr lvl="1"/>
            <a:r>
              <a:rPr lang="en-US" dirty="0" smtClean="0"/>
              <a:t>Spend to get out of economic </a:t>
            </a:r>
            <a:r>
              <a:rPr lang="en-US" dirty="0" smtClean="0"/>
              <a:t>down-turn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1752600"/>
            <a:ext cx="3124200" cy="41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143000"/>
            <a:ext cx="10360501" cy="4978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Ludwig Von Mises (1881 – 1973) </a:t>
            </a:r>
          </a:p>
          <a:p>
            <a:pPr lvl="1"/>
            <a:r>
              <a:rPr lang="en-US" dirty="0" smtClean="0"/>
              <a:t>Idea of </a:t>
            </a:r>
            <a:r>
              <a:rPr lang="en-US" dirty="0"/>
              <a:t>marginal utility: </a:t>
            </a:r>
            <a:r>
              <a:rPr lang="en-US" dirty="0" smtClean="0"/>
              <a:t> gain </a:t>
            </a:r>
            <a:r>
              <a:rPr lang="en-US" dirty="0"/>
              <a:t>from an increase, or loss from a decrease, in the consumption of that good or </a:t>
            </a:r>
            <a:r>
              <a:rPr lang="en-US" dirty="0" smtClean="0"/>
              <a:t>service (satisfaction derived by consuming one thing over another)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 government intervention because monitoring the economy is too much for a government to handle (why socialism will fail)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163" y="228600"/>
            <a:ext cx="10360501" cy="762000"/>
          </a:xfrm>
        </p:spPr>
        <p:txBody>
          <a:bodyPr/>
          <a:lstStyle/>
          <a:p>
            <a:r>
              <a:rPr lang="en-US" dirty="0" smtClean="0"/>
              <a:t>Austrian School: Classical Liberalism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12" y="4064990"/>
            <a:ext cx="2743200" cy="275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905000"/>
            <a:ext cx="9144000" cy="4064001"/>
          </a:xfrm>
        </p:spPr>
        <p:txBody>
          <a:bodyPr/>
          <a:lstStyle/>
          <a:p>
            <a:r>
              <a:rPr lang="en-US" sz="3200" dirty="0"/>
              <a:t>Friedrich Hayek (1899 – 1992)</a:t>
            </a:r>
          </a:p>
          <a:p>
            <a:pPr lvl="1"/>
            <a:r>
              <a:rPr lang="en-US" dirty="0"/>
              <a:t>Monetary approach</a:t>
            </a:r>
          </a:p>
          <a:p>
            <a:pPr lvl="2"/>
            <a:r>
              <a:rPr lang="en-US" sz="2400" dirty="0"/>
              <a:t>Business cycles are result of central banks creating inflation through credit expansion which leads to capital misallocation through manipulated low rates </a:t>
            </a:r>
          </a:p>
          <a:p>
            <a:pPr lvl="2"/>
            <a:r>
              <a:rPr lang="en-US" sz="2400" dirty="0"/>
              <a:t>Instability results because money supplies should be left to self regulate</a:t>
            </a:r>
          </a:p>
          <a:p>
            <a:pPr lvl="2"/>
            <a:r>
              <a:rPr lang="en-US" sz="2400" dirty="0"/>
              <a:t>Price mechanism will adjust itself to consumer demands leading to market equalizing </a:t>
            </a:r>
            <a:r>
              <a:rPr lang="en-US" sz="2400" dirty="0" smtClean="0"/>
              <a:t>itself</a:t>
            </a:r>
          </a:p>
          <a:p>
            <a:pPr lvl="2"/>
            <a:r>
              <a:rPr lang="en-US" sz="2400" dirty="0" smtClean="0">
                <a:hlinkClick r:id="rId2"/>
              </a:rPr>
              <a:t>Keynes and Hayek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012" y="152400"/>
            <a:ext cx="4191000" cy="26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1814" y="1447800"/>
            <a:ext cx="5867400" cy="5311820"/>
          </a:xfrm>
        </p:spPr>
        <p:txBody>
          <a:bodyPr/>
          <a:lstStyle/>
          <a:p>
            <a:pPr lvl="0"/>
            <a:r>
              <a:rPr lang="en-US" dirty="0" smtClean="0"/>
              <a:t>Monetarists</a:t>
            </a:r>
          </a:p>
          <a:p>
            <a:pPr lvl="1"/>
            <a:r>
              <a:rPr lang="en-US" dirty="0" smtClean="0"/>
              <a:t>Supply of money in the economy determines economic growth or deflation</a:t>
            </a:r>
          </a:p>
          <a:p>
            <a:pPr lvl="2"/>
            <a:r>
              <a:rPr lang="en-US" dirty="0" smtClean="0"/>
              <a:t>Money supply vs. Demand controls economy</a:t>
            </a:r>
          </a:p>
          <a:p>
            <a:r>
              <a:rPr lang="en-US" dirty="0" smtClean="0"/>
              <a:t>Milton Friedman (1912 – 2006)</a:t>
            </a:r>
          </a:p>
          <a:p>
            <a:pPr lvl="1"/>
            <a:r>
              <a:rPr lang="en-US" sz="2000" dirty="0" smtClean="0"/>
              <a:t>Minimal government except in regulating money supply</a:t>
            </a:r>
          </a:p>
          <a:p>
            <a:pPr lvl="1"/>
            <a:r>
              <a:rPr lang="en-US" sz="2000" dirty="0" smtClean="0"/>
              <a:t>Anti government spending to spur economy</a:t>
            </a:r>
          </a:p>
          <a:p>
            <a:pPr lvl="1"/>
            <a:r>
              <a:rPr lang="en-US" sz="2000" dirty="0" smtClean="0"/>
              <a:t>Inflation caused by increase in money supply</a:t>
            </a:r>
          </a:p>
          <a:p>
            <a:pPr lvl="1"/>
            <a:r>
              <a:rPr lang="en-US" sz="2000" dirty="0" smtClean="0"/>
              <a:t>Free market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163" y="228600"/>
            <a:ext cx="10360501" cy="635000"/>
          </a:xfrm>
        </p:spPr>
        <p:txBody>
          <a:bodyPr/>
          <a:lstStyle/>
          <a:p>
            <a:r>
              <a:rPr lang="en-US" dirty="0" smtClean="0"/>
              <a:t>University of Chicago School	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0" r="5000" b="5000"/>
          <a:stretch/>
        </p:blipFill>
        <p:spPr>
          <a:xfrm>
            <a:off x="5942012" y="1828800"/>
            <a:ext cx="60639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413" y="1219200"/>
            <a:ext cx="5486399" cy="5483090"/>
          </a:xfrm>
        </p:spPr>
        <p:txBody>
          <a:bodyPr>
            <a:normAutofit/>
          </a:bodyPr>
          <a:lstStyle/>
          <a:p>
            <a:r>
              <a:rPr lang="en-US" dirty="0"/>
              <a:t>Robert Lucas (1937 - )</a:t>
            </a:r>
          </a:p>
          <a:p>
            <a:pPr lvl="1"/>
            <a:r>
              <a:rPr lang="en-US" dirty="0"/>
              <a:t>Applied micro analysis to study macro economy</a:t>
            </a:r>
          </a:p>
          <a:p>
            <a:pPr lvl="2"/>
            <a:r>
              <a:rPr lang="en-US" dirty="0"/>
              <a:t>Cause and effect determination of indicators: employment, inflation, government policies, and role of monetary </a:t>
            </a:r>
            <a:r>
              <a:rPr lang="en-US" dirty="0" smtClean="0"/>
              <a:t>policy</a:t>
            </a:r>
          </a:p>
          <a:p>
            <a:pPr marL="548640" lvl="2" indent="0">
              <a:buNone/>
            </a:pPr>
            <a:endParaRPr lang="en-US" dirty="0"/>
          </a:p>
          <a:p>
            <a:r>
              <a:rPr lang="en-US" dirty="0" smtClean="0"/>
              <a:t>Gary Becker (1930 – 2014)</a:t>
            </a:r>
          </a:p>
          <a:p>
            <a:pPr lvl="1"/>
            <a:r>
              <a:rPr lang="en-US" dirty="0" smtClean="0"/>
              <a:t>Sociological perspective</a:t>
            </a:r>
          </a:p>
          <a:p>
            <a:pPr lvl="2"/>
            <a:r>
              <a:rPr lang="en-US" dirty="0" smtClean="0"/>
              <a:t>Examined the role of human capital</a:t>
            </a:r>
          </a:p>
          <a:p>
            <a:pPr lvl="2"/>
            <a:r>
              <a:rPr lang="en-US" dirty="0" smtClean="0"/>
              <a:t>Family structure</a:t>
            </a:r>
          </a:p>
          <a:p>
            <a:pPr lvl="2"/>
            <a:r>
              <a:rPr lang="en-US" dirty="0" smtClean="0"/>
              <a:t>Utility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413" y="228600"/>
            <a:ext cx="11430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Chicago School 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3" y="2286000"/>
            <a:ext cx="5895975" cy="441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imson landscape design template" id="{73D20169-401E-4972-B02F-4B0444B70099}" vid="{315B30EE-3D96-471E-B16F-FC3628778332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0</TotalTime>
  <Words>540</Words>
  <Application>Microsoft Office PowerPoint</Application>
  <PresentationFormat>Custom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</vt:lpstr>
      <vt:lpstr>Century Gothic</vt:lpstr>
      <vt:lpstr>Crimson landscape design template</vt:lpstr>
      <vt:lpstr>Economic Schools</vt:lpstr>
      <vt:lpstr>Classical : Free Market </vt:lpstr>
      <vt:lpstr>Say’s Law </vt:lpstr>
      <vt:lpstr>Marxism</vt:lpstr>
      <vt:lpstr>Keynesian Economics  </vt:lpstr>
      <vt:lpstr>Austrian School: Classical Liberalism</vt:lpstr>
      <vt:lpstr>PowerPoint Presentation</vt:lpstr>
      <vt:lpstr>University of Chicago School </vt:lpstr>
      <vt:lpstr>University of Chicago School continued</vt:lpstr>
      <vt:lpstr>Neo Keynesian </vt:lpstr>
      <vt:lpstr>Supply Side Economics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2014-12-09T01:53:37Z</dcterms:created>
  <dcterms:modified xsi:type="dcterms:W3CDTF">2014-12-09T21:18:09Z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