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1" r:id="rId4"/>
    <p:sldId id="272" r:id="rId5"/>
    <p:sldId id="273" r:id="rId6"/>
    <p:sldId id="274" r:id="rId7"/>
    <p:sldId id="270" r:id="rId8"/>
    <p:sldId id="281" r:id="rId9"/>
    <p:sldId id="257" r:id="rId10"/>
    <p:sldId id="262" r:id="rId11"/>
    <p:sldId id="263" r:id="rId12"/>
    <p:sldId id="275" r:id="rId13"/>
    <p:sldId id="265" r:id="rId14"/>
    <p:sldId id="266" r:id="rId15"/>
    <p:sldId id="277" r:id="rId16"/>
    <p:sldId id="282" r:id="rId17"/>
    <p:sldId id="278" r:id="rId18"/>
    <p:sldId id="279" r:id="rId19"/>
    <p:sldId id="280" r:id="rId20"/>
    <p:sldId id="283" r:id="rId21"/>
    <p:sldId id="276" r:id="rId22"/>
    <p:sldId id="284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11/29/2014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11/29/2014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en-US"/>
              <a:t>11/29/2014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11/29/2014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economics-finance-domain/macroeconomics/aggregate-supply-demand-topic/aggregate-supply-demand-tut/v/aggregate-deman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5105400"/>
            <a:ext cx="8839201" cy="1143000"/>
          </a:xfrm>
        </p:spPr>
        <p:txBody>
          <a:bodyPr/>
          <a:lstStyle/>
          <a:p>
            <a:r>
              <a:rPr lang="en-US" dirty="0" smtClean="0"/>
              <a:t>Economic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12" y="401742"/>
            <a:ext cx="6927155" cy="44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Rule of 70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long it will take a country to double their per capita Real GDP</a:t>
            </a:r>
          </a:p>
          <a:p>
            <a:endParaRPr lang="en-US" sz="3600" dirty="0" smtClean="0"/>
          </a:p>
          <a:p>
            <a:pPr lvl="2"/>
            <a:r>
              <a:rPr lang="en-US" sz="3200" dirty="0" smtClean="0"/>
              <a:t>70 / average rate of growth</a:t>
            </a:r>
          </a:p>
          <a:p>
            <a:pPr marL="1097280" lvl="3" indent="0">
              <a:buNone/>
            </a:pPr>
            <a:endParaRPr lang="en-US" sz="3200" dirty="0"/>
          </a:p>
          <a:p>
            <a:pPr lvl="2"/>
            <a:r>
              <a:rPr lang="en-US" sz="3200" dirty="0" smtClean="0"/>
              <a:t>i.e. if the average rate of growth is 10% </a:t>
            </a:r>
          </a:p>
          <a:p>
            <a:pPr marL="731520" lvl="2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70/10 = 7 years for per capita Real GDP to double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212" y="2291179"/>
            <a:ext cx="3581400" cy="3886200"/>
          </a:xfrm>
        </p:spPr>
        <p:txBody>
          <a:bodyPr/>
          <a:lstStyle/>
          <a:p>
            <a:r>
              <a:rPr lang="en-US" sz="4400" dirty="0" smtClean="0"/>
              <a:t>Labor Productivity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2012" y="914400"/>
            <a:ext cx="617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Total Real Domestic Output or GDP  divided by # of workers 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OR</a:t>
            </a:r>
          </a:p>
          <a:p>
            <a:endParaRPr lang="en-US" sz="2800" dirty="0"/>
          </a:p>
          <a:p>
            <a:r>
              <a:rPr lang="en-US" sz="2800" dirty="0" smtClean="0"/>
              <a:t>GDP # / of labor hours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- Increases when the average output per worker or hours worked during a specific time period increase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304800"/>
            <a:ext cx="3886200" cy="446068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495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3 Main Contributors:</a:t>
            </a:r>
          </a:p>
          <a:p>
            <a:pPr lvl="1"/>
            <a:r>
              <a:rPr lang="en-US" sz="3600" dirty="0" smtClean="0"/>
              <a:t>1. rate of growth of capital (including human)</a:t>
            </a:r>
          </a:p>
          <a:p>
            <a:pPr marL="365760" lvl="1" indent="0"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2. rate of growth of labor (# of workers and hours)</a:t>
            </a:r>
          </a:p>
          <a:p>
            <a:pPr marL="365760" lvl="1" indent="0"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3. rate of capital and labor production</a:t>
            </a:r>
          </a:p>
        </p:txBody>
      </p:sp>
    </p:spTree>
    <p:extLst>
      <p:ext uri="{BB962C8B-B14F-4D97-AF65-F5344CB8AC3E}">
        <p14:creationId xmlns:p14="http://schemas.microsoft.com/office/powerpoint/2010/main" val="2707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533400"/>
            <a:ext cx="96012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Economic Growth = per capita growth rate of capital and labor + per capita growth rate of their productivity </a:t>
            </a:r>
          </a:p>
          <a:p>
            <a:endParaRPr lang="en-US" sz="3600" dirty="0"/>
          </a:p>
          <a:p>
            <a:r>
              <a:rPr lang="en-US" sz="3600" dirty="0" smtClean="0"/>
              <a:t>New Growth Theory: States that technology is a separate factor of production; we need to understand </a:t>
            </a:r>
            <a:r>
              <a:rPr lang="en-US" sz="3600" dirty="0" smtClean="0"/>
              <a:t>what </a:t>
            </a:r>
            <a:r>
              <a:rPr lang="en-US" sz="3600" dirty="0" smtClean="0"/>
              <a:t>drives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52400"/>
            <a:ext cx="9601200" cy="685800"/>
          </a:xfrm>
        </p:spPr>
        <p:txBody>
          <a:bodyPr/>
          <a:lstStyle/>
          <a:p>
            <a:pPr algn="ctr"/>
            <a:r>
              <a:rPr lang="en-US" b="1" dirty="0" smtClean="0"/>
              <a:t>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914401"/>
            <a:ext cx="11506200" cy="5943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Research and Development- </a:t>
            </a:r>
          </a:p>
          <a:p>
            <a:pPr lvl="1"/>
            <a:r>
              <a:rPr lang="en-US" sz="2400" dirty="0" smtClean="0"/>
              <a:t>Inventions lead to innovation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More rewards = more technological advances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How to measure: patent records (good for 20 years)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Positive externalities result</a:t>
            </a:r>
          </a:p>
          <a:p>
            <a:pPr lvl="2"/>
            <a:r>
              <a:rPr lang="en-US" sz="2400" dirty="0" smtClean="0"/>
              <a:t>i.e. developing countries can “skip” the time and resources needed to develop technology </a:t>
            </a:r>
          </a:p>
          <a:p>
            <a:pPr lvl="2"/>
            <a:r>
              <a:rPr lang="en-US" sz="2400" dirty="0" smtClean="0"/>
              <a:t>i.e. others can improve upon the technology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 smtClean="0"/>
              <a:t>More innovation = lower production costs &amp; new goods and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152400"/>
            <a:ext cx="407079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4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obalpatents.ca/blog/wp-content/uploads/2011/08/Filings_country_GD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t="1953" r="616" b="1124"/>
          <a:stretch/>
        </p:blipFill>
        <p:spPr bwMode="auto">
          <a:xfrm>
            <a:off x="227012" y="152400"/>
            <a:ext cx="11811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5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601200" cy="1143000"/>
          </a:xfrm>
        </p:spPr>
        <p:txBody>
          <a:bodyPr/>
          <a:lstStyle/>
          <a:p>
            <a:r>
              <a:rPr lang="en-US" dirty="0" smtClean="0"/>
              <a:t>Human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447800"/>
            <a:ext cx="10515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Innovation/Technology/Labor = Economic Growth</a:t>
            </a:r>
          </a:p>
          <a:p>
            <a:endParaRPr lang="en-US" sz="3200" dirty="0" smtClean="0"/>
          </a:p>
          <a:p>
            <a:r>
              <a:rPr lang="en-US" sz="3200" dirty="0" smtClean="0"/>
              <a:t>Quality Labor 				Innovation</a:t>
            </a:r>
          </a:p>
          <a:p>
            <a:endParaRPr lang="en-US" sz="3200" dirty="0"/>
          </a:p>
          <a:p>
            <a:r>
              <a:rPr lang="en-US" sz="3200" dirty="0" smtClean="0"/>
              <a:t>More productivity = more growth</a:t>
            </a:r>
          </a:p>
          <a:p>
            <a:endParaRPr lang="en-US" sz="3200" dirty="0"/>
          </a:p>
          <a:p>
            <a:r>
              <a:rPr lang="en-US" sz="3200" dirty="0" smtClean="0"/>
              <a:t>Examples: skills, education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08412" y="2743200"/>
            <a:ext cx="2438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12" y="3846680"/>
            <a:ext cx="4067175" cy="2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304800"/>
            <a:ext cx="10820400" cy="838200"/>
          </a:xfrm>
        </p:spPr>
        <p:txBody>
          <a:bodyPr/>
          <a:lstStyle/>
          <a:p>
            <a:pPr algn="ctr"/>
            <a:r>
              <a:rPr lang="en-US" dirty="0" smtClean="0"/>
              <a:t>Keys to a nation’s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600200"/>
            <a:ext cx="9601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Natural Resources = is a strong determinant, but is limited today ability to produce goods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4 main factors: 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System of Property Rights </a:t>
            </a:r>
            <a:r>
              <a:rPr lang="en-US" dirty="0" smtClean="0"/>
              <a:t>– if people feel confident in the security of their private property rights, they are more willing to invest, save and consume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sz="3200" dirty="0" smtClean="0"/>
              <a:t>Educated Population </a:t>
            </a:r>
            <a:r>
              <a:rPr lang="en-US" dirty="0" smtClean="0"/>
              <a:t>– increased innovation, increased productivity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228600"/>
            <a:ext cx="7543800" cy="6477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“Creative Destruction” – </a:t>
            </a:r>
            <a:r>
              <a:rPr lang="en-US" sz="2800" dirty="0" smtClean="0"/>
              <a:t>in order for new businesses to develop forming new jobs and growth, the old firms have to be destroyed to make room, but it costs time and money</a:t>
            </a:r>
          </a:p>
          <a:p>
            <a:pPr lvl="1"/>
            <a:r>
              <a:rPr lang="en-US" sz="2800" dirty="0" smtClean="0"/>
              <a:t>Poor countries can’t or won’t implement new technology and methods resulting in lagging productivity</a:t>
            </a:r>
          </a:p>
          <a:p>
            <a:pPr marL="365760" lvl="1" indent="0">
              <a:buNone/>
            </a:pPr>
            <a:endParaRPr lang="en-US" sz="3200" dirty="0"/>
          </a:p>
          <a:p>
            <a:r>
              <a:rPr lang="en-US" sz="3200" dirty="0" smtClean="0"/>
              <a:t>4. Limit protectionism – </a:t>
            </a:r>
            <a:r>
              <a:rPr lang="en-US" sz="2800" dirty="0" smtClean="0"/>
              <a:t>open economies that encourage open trade are exposed to more innovation, driven to discover new ways to specialize and compete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34" r="14782"/>
          <a:stretch/>
        </p:blipFill>
        <p:spPr>
          <a:xfrm>
            <a:off x="7847012" y="1219200"/>
            <a:ext cx="4191000" cy="336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78" t="3605" r="3766"/>
          <a:stretch/>
        </p:blipFill>
        <p:spPr>
          <a:xfrm>
            <a:off x="1598612" y="228600"/>
            <a:ext cx="9144000" cy="64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3" y="381000"/>
            <a:ext cx="4267200" cy="2438400"/>
          </a:xfrm>
        </p:spPr>
        <p:txBody>
          <a:bodyPr/>
          <a:lstStyle/>
          <a:p>
            <a:r>
              <a:rPr lang="en-US" sz="4400" dirty="0" smtClean="0"/>
              <a:t>What is Economic Growth?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608013" y="3684272"/>
            <a:ext cx="4267200" cy="27165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/>
              <a:t>An outward shift in the PPC: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“The increase in economic productivity of a country.”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12" b="5815"/>
          <a:stretch/>
        </p:blipFill>
        <p:spPr>
          <a:xfrm>
            <a:off x="6102484" y="1228545"/>
            <a:ext cx="5695951" cy="4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3283" y="762000"/>
            <a:ext cx="3581400" cy="1219200"/>
          </a:xfrm>
        </p:spPr>
        <p:txBody>
          <a:bodyPr/>
          <a:lstStyle/>
          <a:p>
            <a:r>
              <a:rPr lang="en-US" dirty="0" smtClean="0"/>
              <a:t>Role of Savings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65812" y="228600"/>
            <a:ext cx="5713571" cy="6400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Consume less today so you can consume more in the future</a:t>
            </a:r>
          </a:p>
          <a:p>
            <a:endParaRPr lang="en-US" sz="2800" dirty="0" smtClean="0"/>
          </a:p>
          <a:p>
            <a:r>
              <a:rPr lang="en-US" sz="2800" dirty="0" smtClean="0"/>
              <a:t>Rate of Savings: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Means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Standard of Living: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Need savings for</a:t>
            </a:r>
          </a:p>
          <a:p>
            <a:pPr marL="0" indent="0">
              <a:buNone/>
            </a:pPr>
            <a:r>
              <a:rPr lang="en-US" sz="2800" dirty="0" smtClean="0"/>
              <a:t>Investments in capital to grow</a:t>
            </a:r>
            <a:endParaRPr lang="en-US" sz="2800" dirty="0"/>
          </a:p>
        </p:txBody>
      </p:sp>
      <p:sp>
        <p:nvSpPr>
          <p:cNvPr id="7" name="Up Arrow 6"/>
          <p:cNvSpPr/>
          <p:nvPr/>
        </p:nvSpPr>
        <p:spPr>
          <a:xfrm>
            <a:off x="9336154" y="966452"/>
            <a:ext cx="1562100" cy="1752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9336154" y="3124200"/>
            <a:ext cx="1562100" cy="1714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2719052"/>
            <a:ext cx="3468413" cy="33528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470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Khan Academy AD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GDP Per Capita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- Need </a:t>
            </a:r>
            <a:r>
              <a:rPr lang="en-US" sz="3200" dirty="0" smtClean="0"/>
              <a:t>to measure </a:t>
            </a:r>
            <a:r>
              <a:rPr lang="en-US" sz="3200" dirty="0" smtClean="0"/>
              <a:t>more than just output or Real GDP without adjustments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Adjusts for population growth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Measured by rate of change in per capita real GDP/year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228600"/>
            <a:ext cx="9601200" cy="609600"/>
          </a:xfrm>
        </p:spPr>
        <p:txBody>
          <a:bodyPr/>
          <a:lstStyle/>
          <a:p>
            <a:r>
              <a:rPr lang="en-US" dirty="0" smtClean="0"/>
              <a:t>Issues with per capita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9741" y="870397"/>
            <a:ext cx="9601200" cy="4343400"/>
          </a:xfrm>
        </p:spPr>
        <p:txBody>
          <a:bodyPr/>
          <a:lstStyle/>
          <a:p>
            <a:r>
              <a:rPr lang="en-US" sz="3200" dirty="0" smtClean="0"/>
              <a:t>Distribution: </a:t>
            </a:r>
          </a:p>
          <a:p>
            <a:pPr lvl="1"/>
            <a:r>
              <a:rPr lang="en-US" sz="3200" dirty="0" smtClean="0"/>
              <a:t>Averaged (problem with outliers) </a:t>
            </a:r>
          </a:p>
          <a:p>
            <a:pPr lvl="2"/>
            <a:r>
              <a:rPr lang="en-US" sz="3200" dirty="0" smtClean="0"/>
              <a:t>Doesn’t reflect the poor staying poor</a:t>
            </a:r>
          </a:p>
          <a:p>
            <a:pPr lvl="2"/>
            <a:r>
              <a:rPr lang="en-US" sz="3200" dirty="0" smtClean="0"/>
              <a:t>Who benefited from the growth?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68" t="2273" r="2918" b="2273"/>
          <a:stretch/>
        </p:blipFill>
        <p:spPr>
          <a:xfrm>
            <a:off x="1692957" y="3042097"/>
            <a:ext cx="8802914" cy="36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Real Standard of Living changed with growth?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8012" y="1676400"/>
            <a:ext cx="11277600" cy="4495800"/>
          </a:xfrm>
        </p:spPr>
        <p:txBody>
          <a:bodyPr/>
          <a:lstStyle/>
          <a:p>
            <a:r>
              <a:rPr lang="en-US" sz="3200" dirty="0" smtClean="0"/>
              <a:t>Not necessarily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3200" dirty="0" smtClean="0"/>
              <a:t>Work hours</a:t>
            </a:r>
            <a:r>
              <a:rPr lang="en-US" dirty="0" smtClean="0"/>
              <a:t>		    </a:t>
            </a:r>
            <a:r>
              <a:rPr lang="en-US" sz="6000" b="1" dirty="0" smtClean="0"/>
              <a:t>=	</a:t>
            </a:r>
            <a:r>
              <a:rPr lang="en-US" sz="6000" b="1" dirty="0"/>
              <a:t> </a:t>
            </a:r>
            <a:r>
              <a:rPr lang="en-US" sz="6000" b="1" dirty="0" smtClean="0"/>
              <a:t>     </a:t>
            </a:r>
            <a:r>
              <a:rPr lang="en-US" sz="3200" b="1" dirty="0" smtClean="0"/>
              <a:t>Leisure time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i.e. per capita Real GDP in U.S. stays at $50,000 for 10 </a:t>
            </a:r>
            <a:r>
              <a:rPr lang="en-US" sz="3200" b="1" dirty="0" err="1" smtClean="0"/>
              <a:t>yr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Work hours go from 40 to 36 </a:t>
            </a:r>
            <a:r>
              <a:rPr lang="en-US" sz="3200" b="1" dirty="0" err="1" smtClean="0"/>
              <a:t>hrs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wk</a:t>
            </a:r>
            <a:r>
              <a:rPr lang="en-US" sz="6000" b="1" dirty="0" smtClean="0"/>
              <a:t> </a:t>
            </a:r>
            <a:r>
              <a:rPr lang="en-US" dirty="0" smtClean="0"/>
              <a:t>	     	     </a:t>
            </a:r>
          </a:p>
        </p:txBody>
      </p:sp>
      <p:sp>
        <p:nvSpPr>
          <p:cNvPr id="8" name="Up Arrow 7"/>
          <p:cNvSpPr/>
          <p:nvPr/>
        </p:nvSpPr>
        <p:spPr>
          <a:xfrm>
            <a:off x="5713412" y="2444839"/>
            <a:ext cx="7620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427412" y="2444839"/>
            <a:ext cx="7620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Growth? Duh.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3812" y="1905000"/>
            <a:ext cx="101346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- </a:t>
            </a:r>
            <a:r>
              <a:rPr lang="en-US" sz="3200" dirty="0" smtClean="0"/>
              <a:t>illiteracy</a:t>
            </a:r>
            <a:r>
              <a:rPr lang="en-US" sz="2800" dirty="0" smtClean="0"/>
              <a:t>				- </a:t>
            </a:r>
            <a:r>
              <a:rPr lang="en-US" sz="3200" dirty="0" smtClean="0"/>
              <a:t>health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3200" dirty="0" smtClean="0"/>
              <a:t>- poverty</a:t>
            </a:r>
            <a:r>
              <a:rPr lang="en-US" sz="2800" dirty="0" smtClean="0"/>
              <a:t>					- </a:t>
            </a:r>
            <a:r>
              <a:rPr lang="en-US" sz="3200" dirty="0" smtClean="0"/>
              <a:t>life expectancy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- </a:t>
            </a:r>
            <a:r>
              <a:rPr lang="en-US" sz="3200" dirty="0" smtClean="0"/>
              <a:t>political stability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293812" y="2057400"/>
            <a:ext cx="914400" cy="289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627812" y="2057400"/>
            <a:ext cx="914400" cy="2895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4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1" t="2431" r="5077" b="3924"/>
          <a:stretch/>
        </p:blipFill>
        <p:spPr>
          <a:xfrm>
            <a:off x="1751012" y="228600"/>
            <a:ext cx="8763000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6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012" y="304800"/>
            <a:ext cx="9601200" cy="1143000"/>
          </a:xfrm>
        </p:spPr>
        <p:txBody>
          <a:bodyPr/>
          <a:lstStyle/>
          <a:p>
            <a:r>
              <a:rPr lang="en-US" dirty="0" smtClean="0"/>
              <a:t>Is all economic growth good?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7012" y="1676400"/>
            <a:ext cx="96012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Psychological effects:</a:t>
            </a:r>
          </a:p>
          <a:p>
            <a:pPr lvl="1"/>
            <a:r>
              <a:rPr lang="en-US" sz="2800" dirty="0" smtClean="0"/>
              <a:t>Increased growth = increased perceived needs</a:t>
            </a:r>
          </a:p>
          <a:p>
            <a:pPr lvl="2"/>
            <a:r>
              <a:rPr lang="en-US" sz="2800" dirty="0" smtClean="0"/>
              <a:t>Higher expectations = higher potential disappointments</a:t>
            </a:r>
          </a:p>
          <a:p>
            <a:r>
              <a:rPr lang="en-US" sz="3200" dirty="0" smtClean="0"/>
              <a:t>Ignores cultural impacts</a:t>
            </a:r>
            <a:endParaRPr lang="en-US" sz="3200" dirty="0"/>
          </a:p>
          <a:p>
            <a:r>
              <a:rPr lang="en-US" sz="3200" dirty="0" smtClean="0"/>
              <a:t>Environmental destruction</a:t>
            </a:r>
          </a:p>
          <a:p>
            <a:r>
              <a:rPr lang="en-US" sz="3200" dirty="0" smtClean="0"/>
              <a:t>Erosion of family structure</a:t>
            </a:r>
          </a:p>
          <a:p>
            <a:r>
              <a:rPr lang="en-US" sz="3200" dirty="0" smtClean="0"/>
              <a:t>Congestion/Crowding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06" t="3925" r="12162" b="7787"/>
          <a:stretch/>
        </p:blipFill>
        <p:spPr>
          <a:xfrm>
            <a:off x="6856412" y="3214141"/>
            <a:ext cx="5181600" cy="35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381000"/>
            <a:ext cx="9601200" cy="685800"/>
          </a:xfrm>
        </p:spPr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7148" y="1143000"/>
            <a:ext cx="9601200" cy="4343400"/>
          </a:xfrm>
        </p:spPr>
        <p:txBody>
          <a:bodyPr/>
          <a:lstStyle/>
          <a:p>
            <a:r>
              <a:rPr lang="en-US" sz="2800" dirty="0" smtClean="0"/>
              <a:t>Year to year change is not significant</a:t>
            </a:r>
          </a:p>
          <a:p>
            <a:r>
              <a:rPr lang="en-US" sz="2800" dirty="0" smtClean="0"/>
              <a:t>Compounds: Adds up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79966"/>
              </p:ext>
            </p:extLst>
          </p:nvPr>
        </p:nvGraphicFramePr>
        <p:xfrm>
          <a:off x="1330904" y="2438400"/>
          <a:ext cx="95250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  <a:gridCol w="1905000"/>
              </a:tblGrid>
              <a:tr h="1016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Year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</a:t>
                      </a:r>
                      <a:r>
                        <a:rPr lang="en-US" sz="2800" b="1" baseline="0" dirty="0" smtClean="0"/>
                        <a:t> Amount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Interest Rate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</a:t>
                      </a:r>
                      <a:r>
                        <a:rPr lang="en-US" sz="2800" b="1" baseline="0" dirty="0" smtClean="0"/>
                        <a:t> Amount Change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Year</a:t>
                      </a:r>
                      <a:r>
                        <a:rPr lang="en-US" sz="2800" b="1" baseline="0" dirty="0" smtClean="0"/>
                        <a:t> End $ Amount</a:t>
                      </a:r>
                      <a:endParaRPr lang="en-US" sz="2800" b="1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$0.50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$10.50</a:t>
                      </a:r>
                      <a:endParaRPr lang="en-US" sz="2800" b="1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$10.50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$0.53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$11.03</a:t>
                      </a:r>
                      <a:endParaRPr lang="en-US" sz="2800" b="1" dirty="0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$11.03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5%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$0.55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$11.58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4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586</Words>
  <Application>Microsoft Office PowerPoint</Application>
  <PresentationFormat>Custom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</vt:lpstr>
      <vt:lpstr>Woodgrain 16x9</vt:lpstr>
      <vt:lpstr>Economic Growth</vt:lpstr>
      <vt:lpstr>What is Economic Growth?</vt:lpstr>
      <vt:lpstr>Real GDP Per Capita </vt:lpstr>
      <vt:lpstr>Issues with per capita measurements</vt:lpstr>
      <vt:lpstr>Is the Real Standard of Living changed with growth?</vt:lpstr>
      <vt:lpstr>Benefits of Growth? Duh. </vt:lpstr>
      <vt:lpstr>PowerPoint Presentation</vt:lpstr>
      <vt:lpstr>Is all economic growth good?</vt:lpstr>
      <vt:lpstr>Why do we care?</vt:lpstr>
      <vt:lpstr>Rule of 70</vt:lpstr>
      <vt:lpstr>Labor Productivity</vt:lpstr>
      <vt:lpstr>GDP GROWTH</vt:lpstr>
      <vt:lpstr>PowerPoint Presentation</vt:lpstr>
      <vt:lpstr>Innovation</vt:lpstr>
      <vt:lpstr>PowerPoint Presentation</vt:lpstr>
      <vt:lpstr>Human Capital</vt:lpstr>
      <vt:lpstr>Keys to a nation’s economic development</vt:lpstr>
      <vt:lpstr>PowerPoint Presentation</vt:lpstr>
      <vt:lpstr>PowerPoint Presentation</vt:lpstr>
      <vt:lpstr>Role of Savings </vt:lpstr>
      <vt:lpstr>Aggregate Supply and Demand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2014-11-29T20:14:27Z</dcterms:created>
  <dcterms:modified xsi:type="dcterms:W3CDTF">2014-11-30T02:36:51Z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