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handoutMasterIdLst>
    <p:handoutMasterId r:id="rId58"/>
  </p:handoutMasterIdLst>
  <p:sldIdLst>
    <p:sldId id="256" r:id="rId2"/>
    <p:sldId id="258" r:id="rId3"/>
    <p:sldId id="270" r:id="rId4"/>
    <p:sldId id="272" r:id="rId5"/>
    <p:sldId id="284" r:id="rId6"/>
    <p:sldId id="285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80" r:id="rId21"/>
    <p:sldId id="279" r:id="rId22"/>
    <p:sldId id="276" r:id="rId23"/>
    <p:sldId id="277" r:id="rId24"/>
    <p:sldId id="292" r:id="rId25"/>
    <p:sldId id="278" r:id="rId26"/>
    <p:sldId id="281" r:id="rId27"/>
    <p:sldId id="282" r:id="rId28"/>
    <p:sldId id="283" r:id="rId29"/>
    <p:sldId id="286" r:id="rId30"/>
    <p:sldId id="287" r:id="rId31"/>
    <p:sldId id="294" r:id="rId32"/>
    <p:sldId id="295" r:id="rId33"/>
    <p:sldId id="296" r:id="rId34"/>
    <p:sldId id="297" r:id="rId35"/>
    <p:sldId id="298" r:id="rId36"/>
    <p:sldId id="299" r:id="rId37"/>
    <p:sldId id="289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9144000" cy="6858000" type="screen4x3"/>
  <p:notesSz cx="68580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Ennis" initials="EE" lastIdx="2" clrIdx="0">
    <p:extLst>
      <p:ext uri="{19B8F6BF-5375-455C-9EA6-DF929625EA0E}">
        <p15:presenceInfo xmlns:p15="http://schemas.microsoft.com/office/powerpoint/2012/main" userId="f0abbfea9dc87d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0929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BFD837-0A90-4AD0-ACDC-3EED88D2018F}" type="datetimeFigureOut">
              <a:rPr lang="en-US"/>
              <a:pPr>
                <a:defRPr/>
              </a:pPr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6C1118-BA58-46BA-A5B6-48377C4F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282E-3AC5-48EA-B1BD-546E528A187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1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80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41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1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29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57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867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4E683-4917-4073-BBB4-4DD080F6069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34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D29DA-AD68-49B2-9797-F154E538F5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1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E1DB-C460-4FDF-B1F2-4EAF5DBFD2B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99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50918-F0A8-494C-A0D5-F214D9B6235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24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09D18-A582-4591-BA21-25273513032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30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1614C-E3C4-4B37-B5FB-AAAD32FF3AF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20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97E15-6F70-4F2B-8E5F-3AEBD95384B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1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AC065-1EE8-4720-8D70-985079F32F3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3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7A2F2-BB0B-4D59-9F5E-2F6E431B2F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351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06368-64A9-43DE-B586-CD92AD1222D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2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AEF449EC-575E-46EF-93BF-5AA367CD3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5864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80974"/>
            <a:ext cx="7772400" cy="1588127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5400" dirty="0" smtClean="0">
                <a:solidFill>
                  <a:srgbClr val="92D050"/>
                </a:solidFill>
              </a:rPr>
              <a:t>Aggregate Demand and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Investment Expenditure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044184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2800" dirty="0" smtClean="0"/>
              <a:t>Spending on: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lvl="1" eaLnBrk="1" hangingPunct="1"/>
            <a:r>
              <a:rPr lang="en-GB" altLang="en-US" sz="2800" dirty="0" smtClean="0"/>
              <a:t>Machinery</a:t>
            </a:r>
          </a:p>
          <a:p>
            <a:pPr marL="342900" lvl="1" indent="0" eaLnBrk="1" hangingPunct="1">
              <a:buNone/>
            </a:pPr>
            <a:endParaRPr lang="en-GB" altLang="en-US" sz="2800" dirty="0" smtClean="0"/>
          </a:p>
          <a:p>
            <a:pPr lvl="1" eaLnBrk="1" hangingPunct="1"/>
            <a:r>
              <a:rPr lang="en-GB" altLang="en-US" sz="2800" dirty="0" smtClean="0"/>
              <a:t>Equipment</a:t>
            </a:r>
          </a:p>
          <a:p>
            <a:pPr marL="342900" lvl="1" indent="0" eaLnBrk="1" hangingPunct="1">
              <a:buNone/>
            </a:pPr>
            <a:endParaRPr lang="en-GB" altLang="en-US" sz="2800" dirty="0" smtClean="0"/>
          </a:p>
          <a:p>
            <a:pPr lvl="1" eaLnBrk="1" hangingPunct="1"/>
            <a:r>
              <a:rPr lang="en-GB" altLang="en-US" sz="2800" dirty="0" smtClean="0"/>
              <a:t>Buildings</a:t>
            </a:r>
          </a:p>
          <a:p>
            <a:pPr marL="342900" lvl="1" indent="0" eaLnBrk="1" hangingPunct="1">
              <a:buNone/>
            </a:pPr>
            <a:endParaRPr lang="en-GB" altLang="en-US" sz="2800" dirty="0" smtClean="0"/>
          </a:p>
          <a:p>
            <a:pPr lvl="1" eaLnBrk="1" hangingPunct="1"/>
            <a:r>
              <a:rPr lang="en-GB" altLang="en-US" sz="2800" dirty="0" smtClean="0"/>
              <a:t>Infrastructure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1828800"/>
            <a:ext cx="4572000" cy="376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altLang="en-US" sz="2800" dirty="0">
                <a:latin typeface="Corbel" panose="020B0503020204020204" pitchFamily="34" charset="0"/>
                <a:cs typeface="+mn-cs"/>
              </a:rPr>
              <a:t>Influenced by: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altLang="en-US" sz="2800" dirty="0">
                <a:latin typeface="Corbel" panose="020B0503020204020204" pitchFamily="34" charset="0"/>
                <a:cs typeface="+mn-cs"/>
              </a:rPr>
              <a:t>Expected rates of return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altLang="en-US" sz="2800" dirty="0">
                <a:latin typeface="Corbel" panose="020B0503020204020204" pitchFamily="34" charset="0"/>
                <a:cs typeface="+mn-cs"/>
              </a:rPr>
              <a:t>Interest rates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altLang="en-US" sz="2800" dirty="0">
                <a:latin typeface="Corbel" panose="020B0503020204020204" pitchFamily="34" charset="0"/>
                <a:cs typeface="+mn-cs"/>
              </a:rPr>
              <a:t>Expectations of future sales</a:t>
            </a:r>
          </a:p>
          <a:p>
            <a:pPr marL="742950" lvl="1" indent="-285750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GB" altLang="en-US" sz="2800" dirty="0">
                <a:latin typeface="Corbel" panose="020B0503020204020204" pitchFamily="34" charset="0"/>
                <a:cs typeface="+mn-cs"/>
              </a:rPr>
              <a:t>Expectations of future inflation rates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862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chemeClr val="tx1"/>
                </a:solidFill>
              </a:rPr>
              <a:t>Government Spending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90880" y="1646238"/>
            <a:ext cx="4572000" cy="4356064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dirty="0" err="1" smtClean="0"/>
              <a:t>Defense</a:t>
            </a:r>
            <a:r>
              <a:rPr lang="en-GB" altLang="en-US" sz="3200" dirty="0" smtClean="0"/>
              <a:t>			</a:t>
            </a:r>
          </a:p>
          <a:p>
            <a:pPr eaLnBrk="1" hangingPunct="1"/>
            <a:r>
              <a:rPr lang="en-GB" altLang="en-US" sz="3200" dirty="0" smtClean="0"/>
              <a:t>Health</a:t>
            </a:r>
          </a:p>
          <a:p>
            <a:pPr eaLnBrk="1" hangingPunct="1"/>
            <a:r>
              <a:rPr lang="en-GB" altLang="en-US" sz="3200" dirty="0" smtClean="0"/>
              <a:t>Social Welfare</a:t>
            </a:r>
          </a:p>
          <a:p>
            <a:pPr eaLnBrk="1" hangingPunct="1"/>
            <a:r>
              <a:rPr lang="en-GB" altLang="en-US" sz="3200" dirty="0" smtClean="0"/>
              <a:t>Education</a:t>
            </a:r>
          </a:p>
          <a:p>
            <a:pPr eaLnBrk="1" hangingPunct="1"/>
            <a:r>
              <a:rPr lang="en-GB" altLang="en-US" sz="3200" dirty="0" smtClean="0"/>
              <a:t>Foreign Aid</a:t>
            </a:r>
          </a:p>
          <a:p>
            <a:pPr eaLnBrk="1" hangingPunct="1"/>
            <a:r>
              <a:rPr lang="en-GB" altLang="en-US" sz="3200" dirty="0" smtClean="0"/>
              <a:t>Regions</a:t>
            </a:r>
          </a:p>
          <a:p>
            <a:pPr eaLnBrk="1" hangingPunct="1"/>
            <a:r>
              <a:rPr lang="en-GB" altLang="en-US" sz="3200" dirty="0" smtClean="0"/>
              <a:t>Industry</a:t>
            </a:r>
          </a:p>
          <a:p>
            <a:pPr eaLnBrk="1" hangingPunct="1"/>
            <a:r>
              <a:rPr lang="en-GB" altLang="en-US" sz="3200" dirty="0" smtClean="0"/>
              <a:t>Law and 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91" y="2084388"/>
            <a:ext cx="2687984" cy="337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87820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522" y="2154220"/>
            <a:ext cx="214312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5321264"/>
            <a:ext cx="334327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Import Spending (negative)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0040" y="1074450"/>
            <a:ext cx="2270760" cy="5410712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dirty="0" smtClean="0"/>
              <a:t>Goods and services bought from abroad – represents  an outflow of funds from the US (reduces AD)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05" t="2862" r="820" b="2862"/>
          <a:stretch/>
        </p:blipFill>
        <p:spPr>
          <a:xfrm>
            <a:off x="2555240" y="1379505"/>
            <a:ext cx="6418539" cy="5249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Export Earnings (Positive)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21715"/>
            <a:ext cx="7772400" cy="1077218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3200" dirty="0" smtClean="0"/>
              <a:t>Goods and services sold abroad – represents a flow of funds into the US (raises AD)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3" r="2985" b="3903"/>
          <a:stretch/>
        </p:blipFill>
        <p:spPr>
          <a:xfrm>
            <a:off x="990600" y="2114173"/>
            <a:ext cx="71628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Key Variables</a:t>
            </a:r>
          </a:p>
        </p:txBody>
      </p:sp>
      <p:pic>
        <p:nvPicPr>
          <p:cNvPr id="17411" name="Picture 6" descr="C:\Documents and Settings\cmfkw\Desktop\ppt\ad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28800"/>
            <a:ext cx="90757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Macroeconomic Policy</a:t>
            </a:r>
          </a:p>
        </p:txBody>
      </p:sp>
      <p:pic>
        <p:nvPicPr>
          <p:cNvPr id="18435" name="Picture 6" descr="C:\Documents and Settings\cmfkw\Desktop\ppt\ad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05000"/>
            <a:ext cx="9075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" y="762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Fiscal Policy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228600"/>
            <a:ext cx="5943600" cy="859723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dirty="0" smtClean="0"/>
              <a:t>Government Income (taxes and borrowing)</a:t>
            </a:r>
          </a:p>
          <a:p>
            <a:pPr eaLnBrk="1" hangingPunct="1"/>
            <a:r>
              <a:rPr lang="en-GB" altLang="en-US" dirty="0" smtClean="0"/>
              <a:t>Government Spending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2" t="1374" r="3404" b="5871"/>
          <a:stretch/>
        </p:blipFill>
        <p:spPr>
          <a:xfrm>
            <a:off x="228600" y="1088017"/>
            <a:ext cx="8763000" cy="5693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08525"/>
            <a:ext cx="6477000" cy="70167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Monetary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10200"/>
            <a:ext cx="6477000" cy="1081322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dirty="0" smtClean="0"/>
              <a:t>Interest Rates (US Federal Reserve)</a:t>
            </a:r>
          </a:p>
          <a:p>
            <a:pPr eaLnBrk="1" hangingPunct="1"/>
            <a:r>
              <a:rPr lang="en-GB" altLang="en-US" sz="3200" dirty="0" smtClean="0"/>
              <a:t>Money supply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3" t="4809" r="4403" b="5411"/>
          <a:stretch/>
        </p:blipFill>
        <p:spPr>
          <a:xfrm>
            <a:off x="1752600" y="147181"/>
            <a:ext cx="5867400" cy="450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Aggregate Supply (AS)</a:t>
            </a:r>
          </a:p>
        </p:txBody>
      </p:sp>
      <p:pic>
        <p:nvPicPr>
          <p:cNvPr id="21507" name="Picture 6" descr="C:\Documents and Settings\cmfkw\Desktop\ppt\ad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1200"/>
            <a:ext cx="9075738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AS= Capacity of the Economy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772400" cy="3912866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sz="2800" dirty="0" smtClean="0"/>
              <a:t>Costs of Production</a:t>
            </a:r>
          </a:p>
          <a:p>
            <a:pPr eaLnBrk="1" hangingPunct="1"/>
            <a:r>
              <a:rPr lang="en-GB" altLang="en-US" sz="2800" dirty="0" smtClean="0"/>
              <a:t>Technology</a:t>
            </a:r>
          </a:p>
          <a:p>
            <a:pPr eaLnBrk="1" hangingPunct="1"/>
            <a:r>
              <a:rPr lang="en-GB" altLang="en-US" sz="2800" dirty="0" smtClean="0"/>
              <a:t>Education and Training</a:t>
            </a:r>
          </a:p>
          <a:p>
            <a:pPr eaLnBrk="1" hangingPunct="1"/>
            <a:r>
              <a:rPr lang="en-GB" altLang="en-US" sz="2800" dirty="0" smtClean="0"/>
              <a:t>Incentives</a:t>
            </a:r>
          </a:p>
          <a:p>
            <a:pPr eaLnBrk="1" hangingPunct="1"/>
            <a:r>
              <a:rPr lang="en-GB" altLang="en-US" sz="2800" dirty="0" smtClean="0"/>
              <a:t>Taxes</a:t>
            </a:r>
          </a:p>
          <a:p>
            <a:pPr eaLnBrk="1" hangingPunct="1"/>
            <a:r>
              <a:rPr lang="en-GB" altLang="en-US" sz="2800" dirty="0" smtClean="0"/>
              <a:t>Capital Stock</a:t>
            </a:r>
          </a:p>
          <a:p>
            <a:pPr eaLnBrk="1" hangingPunct="1"/>
            <a:r>
              <a:rPr lang="en-GB" altLang="en-US" sz="2800" dirty="0" smtClean="0"/>
              <a:t>Productivity</a:t>
            </a:r>
          </a:p>
          <a:p>
            <a:pPr eaLnBrk="1" hangingPunct="1"/>
            <a:r>
              <a:rPr lang="en-GB" altLang="en-US" sz="2800" dirty="0" err="1" smtClean="0"/>
              <a:t>Labor</a:t>
            </a:r>
            <a:r>
              <a:rPr lang="en-GB" altLang="en-US" sz="2800" dirty="0" smtClean="0"/>
              <a:t>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6594" y="685800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Aggregate Demand (AD)</a:t>
            </a:r>
          </a:p>
        </p:txBody>
      </p:sp>
      <p:pic>
        <p:nvPicPr>
          <p:cNvPr id="5123" name="Picture 1032" descr="C:\Documents and Settings\cmfkw\Desktop\ppt\ad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92275"/>
            <a:ext cx="907573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Aggregate Supply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838200" y="22860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12725" y="16827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838200" y="571500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94325" y="5721350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838200" y="1981200"/>
            <a:ext cx="4038600" cy="3429000"/>
          </a:xfrm>
          <a:custGeom>
            <a:avLst/>
            <a:gdLst>
              <a:gd name="T0" fmla="*/ 0 w 2544"/>
              <a:gd name="T1" fmla="*/ 3429000 h 2160"/>
              <a:gd name="T2" fmla="*/ 914400 w 2544"/>
              <a:gd name="T3" fmla="*/ 3200400 h 2160"/>
              <a:gd name="T4" fmla="*/ 1828800 w 2544"/>
              <a:gd name="T5" fmla="*/ 2819400 h 2160"/>
              <a:gd name="T6" fmla="*/ 2895600 w 2544"/>
              <a:gd name="T7" fmla="*/ 2133600 h 2160"/>
              <a:gd name="T8" fmla="*/ 3505200 w 2544"/>
              <a:gd name="T9" fmla="*/ 1447800 h 2160"/>
              <a:gd name="T10" fmla="*/ 3886200 w 2544"/>
              <a:gd name="T11" fmla="*/ 838200 h 2160"/>
              <a:gd name="T12" fmla="*/ 4038600 w 2544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4" h="2160">
                <a:moveTo>
                  <a:pt x="0" y="2160"/>
                </a:moveTo>
                <a:cubicBezTo>
                  <a:pt x="192" y="2120"/>
                  <a:pt x="384" y="2080"/>
                  <a:pt x="576" y="2016"/>
                </a:cubicBezTo>
                <a:cubicBezTo>
                  <a:pt x="768" y="1952"/>
                  <a:pt x="944" y="1888"/>
                  <a:pt x="1152" y="1776"/>
                </a:cubicBezTo>
                <a:cubicBezTo>
                  <a:pt x="1360" y="1664"/>
                  <a:pt x="1648" y="1488"/>
                  <a:pt x="1824" y="1344"/>
                </a:cubicBezTo>
                <a:cubicBezTo>
                  <a:pt x="2000" y="1200"/>
                  <a:pt x="2104" y="1048"/>
                  <a:pt x="2208" y="912"/>
                </a:cubicBezTo>
                <a:cubicBezTo>
                  <a:pt x="2312" y="776"/>
                  <a:pt x="2392" y="680"/>
                  <a:pt x="2448" y="528"/>
                </a:cubicBezTo>
                <a:cubicBezTo>
                  <a:pt x="2504" y="376"/>
                  <a:pt x="2528" y="88"/>
                  <a:pt x="2544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632325" y="1606550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utoUpdateAnimBg="0"/>
      <p:bldP spid="27654" grpId="0" animBg="1"/>
      <p:bldP spid="27655" grpId="0" autoUpdateAnimBg="0"/>
      <p:bldP spid="27657" grpId="0" animBg="1"/>
      <p:bldP spid="2765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8675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Aggregate Supply: Classical LRAS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143000" y="22098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8925" y="16827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143000" y="5562600"/>
            <a:ext cx="563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232525" y="5721350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267200" y="2133600"/>
            <a:ext cx="0" cy="3429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0" y="1717675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LRAS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038600" y="560387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utoUpdateAnimBg="0"/>
      <p:bldP spid="26629" grpId="0" animBg="1"/>
      <p:bldP spid="26630" grpId="0" autoUpdateAnimBg="0"/>
      <p:bldP spid="26631" grpId="0" animBg="1"/>
      <p:bldP spid="26632" grpId="0" autoUpdateAnimBg="0"/>
      <p:bldP spid="266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1"/>
            <a:ext cx="6934199" cy="10448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Aggregate Supply Curve: Keynes LRAS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219200" y="20574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219200" y="55626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0099" y="1743045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0" y="5781675"/>
            <a:ext cx="2643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1219200" y="1981200"/>
            <a:ext cx="4114800" cy="2819400"/>
          </a:xfrm>
          <a:custGeom>
            <a:avLst/>
            <a:gdLst>
              <a:gd name="T0" fmla="*/ 0 w 2592"/>
              <a:gd name="T1" fmla="*/ 2753833 h 1720"/>
              <a:gd name="T2" fmla="*/ 2819400 w 2592"/>
              <a:gd name="T3" fmla="*/ 2753833 h 1720"/>
              <a:gd name="T4" fmla="*/ 3657600 w 2592"/>
              <a:gd name="T5" fmla="*/ 2360428 h 1720"/>
              <a:gd name="T6" fmla="*/ 4038600 w 2592"/>
              <a:gd name="T7" fmla="*/ 1652300 h 1720"/>
              <a:gd name="T8" fmla="*/ 4114800 w 2592"/>
              <a:gd name="T9" fmla="*/ 0 h 1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2" h="1720">
                <a:moveTo>
                  <a:pt x="0" y="1680"/>
                </a:moveTo>
                <a:cubicBezTo>
                  <a:pt x="696" y="1700"/>
                  <a:pt x="1392" y="1720"/>
                  <a:pt x="1776" y="1680"/>
                </a:cubicBezTo>
                <a:cubicBezTo>
                  <a:pt x="2160" y="1640"/>
                  <a:pt x="2176" y="1552"/>
                  <a:pt x="2304" y="1440"/>
                </a:cubicBezTo>
                <a:cubicBezTo>
                  <a:pt x="2432" y="1328"/>
                  <a:pt x="2496" y="1248"/>
                  <a:pt x="2544" y="1008"/>
                </a:cubicBezTo>
                <a:cubicBezTo>
                  <a:pt x="2592" y="768"/>
                  <a:pt x="2584" y="168"/>
                  <a:pt x="2592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257800" y="1641475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5334000" y="19812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65725" y="5568950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Yf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810000" y="4724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81400" y="56038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886200" y="35814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1981200" y="3243263"/>
            <a:ext cx="301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Economy starts to overheat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810000" y="3657600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114800" y="35052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utoUpdateAnimBg="0"/>
      <p:bldP spid="23558" grpId="0" autoUpdateAnimBg="0"/>
      <p:bldP spid="23561" grpId="0" animBg="1"/>
      <p:bldP spid="23562" grpId="0" autoUpdateAnimBg="0"/>
      <p:bldP spid="23563" grpId="0" animBg="1"/>
      <p:bldP spid="23564" grpId="0" autoUpdateAnimBg="0"/>
      <p:bldP spid="23568" grpId="0" animBg="1"/>
      <p:bldP spid="23569" grpId="0" autoUpdateAnimBg="0"/>
      <p:bldP spid="23571" grpId="0" animBg="1"/>
      <p:bldP spid="23572" grpId="0" autoUpdateAnimBg="0"/>
      <p:bldP spid="23574" grpId="0" animBg="1"/>
      <p:bldP spid="235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248133"/>
            <a:ext cx="8778875" cy="8456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Aggregate </a:t>
            </a:r>
            <a:r>
              <a:rPr lang="en-GB" altLang="en-US" dirty="0" smtClean="0"/>
              <a:t>Supply – can result from Supply Side Shocks</a:t>
            </a:r>
            <a:endParaRPr lang="en-GB" altLang="en-US" dirty="0" smtClean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914400" y="1981200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6525" y="14541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914400" y="57912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53200" y="5784850"/>
            <a:ext cx="2643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914400" y="2057400"/>
            <a:ext cx="3835400" cy="3048000"/>
          </a:xfrm>
          <a:custGeom>
            <a:avLst/>
            <a:gdLst>
              <a:gd name="T0" fmla="*/ 0 w 2416"/>
              <a:gd name="T1" fmla="*/ 2900300 h 1816"/>
              <a:gd name="T2" fmla="*/ 2743200 w 2416"/>
              <a:gd name="T3" fmla="*/ 2900300 h 1816"/>
              <a:gd name="T4" fmla="*/ 3657600 w 2416"/>
              <a:gd name="T5" fmla="*/ 2014097 h 1816"/>
              <a:gd name="T6" fmla="*/ 3810000 w 2416"/>
              <a:gd name="T7" fmla="*/ 0 h 1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16" h="1816">
                <a:moveTo>
                  <a:pt x="0" y="1728"/>
                </a:moveTo>
                <a:cubicBezTo>
                  <a:pt x="672" y="1772"/>
                  <a:pt x="1344" y="1816"/>
                  <a:pt x="1728" y="1728"/>
                </a:cubicBezTo>
                <a:cubicBezTo>
                  <a:pt x="2112" y="1640"/>
                  <a:pt x="2192" y="1488"/>
                  <a:pt x="2304" y="1200"/>
                </a:cubicBezTo>
                <a:cubicBezTo>
                  <a:pt x="2416" y="912"/>
                  <a:pt x="2384" y="200"/>
                  <a:pt x="2400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784725" y="168275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AS1</a:t>
            </a:r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914400" y="1905000"/>
            <a:ext cx="5334000" cy="3200400"/>
          </a:xfrm>
          <a:custGeom>
            <a:avLst/>
            <a:gdLst>
              <a:gd name="T0" fmla="*/ 0 w 3232"/>
              <a:gd name="T1" fmla="*/ 3048000 h 2016"/>
              <a:gd name="T2" fmla="*/ 3168713 w 3232"/>
              <a:gd name="T3" fmla="*/ 2971800 h 2016"/>
              <a:gd name="T4" fmla="*/ 4990723 w 3232"/>
              <a:gd name="T5" fmla="*/ 1676400 h 2016"/>
              <a:gd name="T6" fmla="*/ 5228376 w 3232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32" h="2016">
                <a:moveTo>
                  <a:pt x="0" y="1920"/>
                </a:moveTo>
                <a:cubicBezTo>
                  <a:pt x="708" y="1968"/>
                  <a:pt x="1416" y="2016"/>
                  <a:pt x="1920" y="1872"/>
                </a:cubicBezTo>
                <a:cubicBezTo>
                  <a:pt x="2424" y="1728"/>
                  <a:pt x="2816" y="1368"/>
                  <a:pt x="3024" y="1056"/>
                </a:cubicBezTo>
                <a:cubicBezTo>
                  <a:pt x="3232" y="744"/>
                  <a:pt x="3200" y="372"/>
                  <a:pt x="3168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248400" y="16764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AS2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724400" y="19812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403725" y="5797550"/>
            <a:ext cx="59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Yf1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172200" y="19812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867400" y="5832475"/>
            <a:ext cx="59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Yf2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utoUpdateAnimBg="0"/>
      <p:bldP spid="24581" grpId="0" animBg="1"/>
      <p:bldP spid="24582" grpId="0" autoUpdateAnimBg="0"/>
      <p:bldP spid="24583" grpId="0" animBg="1"/>
      <p:bldP spid="24584" grpId="0" autoUpdateAnimBg="0"/>
      <p:bldP spid="24585" grpId="0" animBg="1"/>
      <p:bldP spid="24586" grpId="0" autoUpdateAnimBg="0"/>
      <p:bldP spid="24587" grpId="0" animBg="1"/>
      <p:bldP spid="24588" grpId="0" autoUpdateAnimBg="0"/>
      <p:bldP spid="24589" grpId="0" animBg="1"/>
      <p:bldP spid="245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28689"/>
          </a:xfrm>
        </p:spPr>
        <p:txBody>
          <a:bodyPr/>
          <a:lstStyle/>
          <a:p>
            <a:r>
              <a:rPr lang="en-US" dirty="0" smtClean="0"/>
              <a:t>Moving from SRAS to LRAS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675350" cy="5410200"/>
          </a:xfrm>
        </p:spPr>
        <p:txBody>
          <a:bodyPr>
            <a:normAutofit/>
          </a:bodyPr>
          <a:lstStyle/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When capital increases, the aggregate supply curve will shift to the right, prices will drop, and the quantity of the good or service will increase.</a:t>
            </a: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The short-run aggregate supply curve is an upward </a:t>
            </a:r>
            <a:r>
              <a:rPr lang="en-US" sz="18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slope. The </a:t>
            </a: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short-run is when all production occurs in real time.</a:t>
            </a: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The long-run curve is perfectly vertical, which reflects economists' belief that changes in aggregate demand only temporarily change an economy's total </a:t>
            </a:r>
            <a:r>
              <a:rPr lang="en-US" sz="18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output. The </a:t>
            </a: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long-run is a planning and implementation stage.</a:t>
            </a: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Aggregate supply moves from short-run to long-run by considering some equilibrium that is the same for both short and long-run when analyzing supply and </a:t>
            </a:r>
            <a:r>
              <a:rPr lang="en-US" sz="18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demand. That </a:t>
            </a:r>
            <a:r>
              <a:rPr lang="en-US" sz="18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state of equilibrium is then compared to the new short-run and long-run equilibrium state from a change that disturbs equilibrium</a:t>
            </a:r>
            <a:r>
              <a:rPr lang="en-US" sz="12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Aggregate Supply: SRAS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1066800" y="22098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066800" y="57912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2725" y="16065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89675" y="5832475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1066800" y="3657600"/>
            <a:ext cx="4800600" cy="1066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91200" y="3470275"/>
            <a:ext cx="87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SRAS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1066800" y="2895600"/>
            <a:ext cx="4572000" cy="99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600" y="2632075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SRAS 1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1066800" y="4469082"/>
            <a:ext cx="4800600" cy="1066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791200" y="4232275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SRAS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utoUpdateAnimBg="0"/>
      <p:bldP spid="25606" grpId="0" autoUpdateAnimBg="0"/>
      <p:bldP spid="25607" grpId="0" animBg="1"/>
      <p:bldP spid="25608" grpId="0" autoUpdateAnimBg="0"/>
      <p:bldP spid="25613" grpId="0" animBg="1"/>
      <p:bldP spid="25614" grpId="0" autoUpdateAnimBg="0"/>
      <p:bldP spid="25615" grpId="0" animBg="1"/>
      <p:bldP spid="256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Putting AD and AS together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914400" y="22860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" y="1793875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914400" y="57912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867400" y="5832475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914400" y="1981200"/>
            <a:ext cx="4038600" cy="3429000"/>
          </a:xfrm>
          <a:custGeom>
            <a:avLst/>
            <a:gdLst>
              <a:gd name="T0" fmla="*/ 0 w 2544"/>
              <a:gd name="T1" fmla="*/ 3429000 h 2160"/>
              <a:gd name="T2" fmla="*/ 914400 w 2544"/>
              <a:gd name="T3" fmla="*/ 3200400 h 2160"/>
              <a:gd name="T4" fmla="*/ 1828800 w 2544"/>
              <a:gd name="T5" fmla="*/ 2819400 h 2160"/>
              <a:gd name="T6" fmla="*/ 2895600 w 2544"/>
              <a:gd name="T7" fmla="*/ 2133600 h 2160"/>
              <a:gd name="T8" fmla="*/ 3505200 w 2544"/>
              <a:gd name="T9" fmla="*/ 1447800 h 2160"/>
              <a:gd name="T10" fmla="*/ 3886200 w 2544"/>
              <a:gd name="T11" fmla="*/ 838200 h 2160"/>
              <a:gd name="T12" fmla="*/ 4038600 w 2544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4" h="2160">
                <a:moveTo>
                  <a:pt x="0" y="2160"/>
                </a:moveTo>
                <a:cubicBezTo>
                  <a:pt x="192" y="2120"/>
                  <a:pt x="384" y="2080"/>
                  <a:pt x="576" y="2016"/>
                </a:cubicBezTo>
                <a:cubicBezTo>
                  <a:pt x="768" y="1952"/>
                  <a:pt x="944" y="1888"/>
                  <a:pt x="1152" y="1776"/>
                </a:cubicBezTo>
                <a:cubicBezTo>
                  <a:pt x="1360" y="1664"/>
                  <a:pt x="1648" y="1488"/>
                  <a:pt x="1824" y="1344"/>
                </a:cubicBezTo>
                <a:cubicBezTo>
                  <a:pt x="2000" y="1200"/>
                  <a:pt x="2104" y="1048"/>
                  <a:pt x="2208" y="912"/>
                </a:cubicBezTo>
                <a:cubicBezTo>
                  <a:pt x="2312" y="776"/>
                  <a:pt x="2392" y="680"/>
                  <a:pt x="2448" y="528"/>
                </a:cubicBezTo>
                <a:cubicBezTo>
                  <a:pt x="2504" y="376"/>
                  <a:pt x="2528" y="88"/>
                  <a:pt x="2544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76800" y="1641475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9530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724400" y="5832475"/>
            <a:ext cx="42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Yf</a:t>
            </a:r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1371600" y="2286000"/>
            <a:ext cx="5486400" cy="3276600"/>
          </a:xfrm>
          <a:custGeom>
            <a:avLst/>
            <a:gdLst>
              <a:gd name="T0" fmla="*/ 0 w 3456"/>
              <a:gd name="T1" fmla="*/ 0 h 2064"/>
              <a:gd name="T2" fmla="*/ 152400 w 3456"/>
              <a:gd name="T3" fmla="*/ 533400 h 2064"/>
              <a:gd name="T4" fmla="*/ 533400 w 3456"/>
              <a:gd name="T5" fmla="*/ 1143000 h 2064"/>
              <a:gd name="T6" fmla="*/ 1066800 w 3456"/>
              <a:gd name="T7" fmla="*/ 1676400 h 2064"/>
              <a:gd name="T8" fmla="*/ 1828800 w 3456"/>
              <a:gd name="T9" fmla="*/ 2209800 h 2064"/>
              <a:gd name="T10" fmla="*/ 2895600 w 3456"/>
              <a:gd name="T11" fmla="*/ 2667000 h 2064"/>
              <a:gd name="T12" fmla="*/ 4495800 w 3456"/>
              <a:gd name="T13" fmla="*/ 3124200 h 2064"/>
              <a:gd name="T14" fmla="*/ 5486400 w 3456"/>
              <a:gd name="T15" fmla="*/ 3276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58000" y="5299075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914400" y="4495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0" y="42322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100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200400" y="4495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971800" y="58324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2514600" y="2133600"/>
            <a:ext cx="4495800" cy="2514600"/>
          </a:xfrm>
          <a:custGeom>
            <a:avLst/>
            <a:gdLst>
              <a:gd name="T0" fmla="*/ 0 w 3456"/>
              <a:gd name="T1" fmla="*/ 0 h 2064"/>
              <a:gd name="T2" fmla="*/ 124883 w 3456"/>
              <a:gd name="T3" fmla="*/ 409353 h 2064"/>
              <a:gd name="T4" fmla="*/ 437092 w 3456"/>
              <a:gd name="T5" fmla="*/ 877186 h 2064"/>
              <a:gd name="T6" fmla="*/ 874183 w 3456"/>
              <a:gd name="T7" fmla="*/ 1286540 h 2064"/>
              <a:gd name="T8" fmla="*/ 1498600 w 3456"/>
              <a:gd name="T9" fmla="*/ 1695893 h 2064"/>
              <a:gd name="T10" fmla="*/ 2372783 w 3456"/>
              <a:gd name="T11" fmla="*/ 2046767 h 2064"/>
              <a:gd name="T12" fmla="*/ 3684058 w 3456"/>
              <a:gd name="T13" fmla="*/ 2397642 h 2064"/>
              <a:gd name="T14" fmla="*/ 4495800 w 3456"/>
              <a:gd name="T15" fmla="*/ 2514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994525" y="4425950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 1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038600" y="3886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3810000" y="58324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Y2</a:t>
            </a: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9144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0" y="36988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105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utoUpdateAnimBg="0"/>
      <p:bldP spid="28677" grpId="0" animBg="1"/>
      <p:bldP spid="28678" grpId="0" autoUpdateAnimBg="0"/>
      <p:bldP spid="28679" grpId="0" animBg="1"/>
      <p:bldP spid="28680" grpId="0" autoUpdateAnimBg="0"/>
      <p:bldP spid="28681" grpId="0" animBg="1"/>
      <p:bldP spid="28682" grpId="0" autoUpdateAnimBg="0"/>
      <p:bldP spid="28683" grpId="0" animBg="1"/>
      <p:bldP spid="28684" grpId="0" autoUpdateAnimBg="0"/>
      <p:bldP spid="28685" grpId="0" animBg="1"/>
      <p:bldP spid="28686" grpId="0" autoUpdateAnimBg="0"/>
      <p:bldP spid="28687" grpId="0" animBg="1"/>
      <p:bldP spid="28688" grpId="0" autoUpdateAnimBg="0"/>
      <p:bldP spid="28690" grpId="0" animBg="1"/>
      <p:bldP spid="28691" grpId="0" autoUpdateAnimBg="0"/>
      <p:bldP spid="28693" grpId="0" animBg="1"/>
      <p:bldP spid="28694" grpId="0" autoUpdateAnimBg="0"/>
      <p:bldP spid="28695" grpId="0" animBg="1"/>
      <p:bldP spid="2869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0160" y="131505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000" dirty="0">
                <a:solidFill>
                  <a:srgbClr val="92D050"/>
                </a:solidFill>
                <a:latin typeface="Verdana" panose="020B0604030504040204" pitchFamily="34" charset="0"/>
              </a:rPr>
              <a:t>Putting AD and AS together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14400" y="22860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0" y="1793875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914400" y="57912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867400" y="5832475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9703" name="Freeform 8"/>
          <p:cNvSpPr>
            <a:spLocks/>
          </p:cNvSpPr>
          <p:nvPr/>
        </p:nvSpPr>
        <p:spPr bwMode="auto">
          <a:xfrm>
            <a:off x="914400" y="1981200"/>
            <a:ext cx="4038600" cy="3429000"/>
          </a:xfrm>
          <a:custGeom>
            <a:avLst/>
            <a:gdLst>
              <a:gd name="T0" fmla="*/ 0 w 2544"/>
              <a:gd name="T1" fmla="*/ 3429000 h 2160"/>
              <a:gd name="T2" fmla="*/ 914400 w 2544"/>
              <a:gd name="T3" fmla="*/ 3200400 h 2160"/>
              <a:gd name="T4" fmla="*/ 1828800 w 2544"/>
              <a:gd name="T5" fmla="*/ 2819400 h 2160"/>
              <a:gd name="T6" fmla="*/ 2895600 w 2544"/>
              <a:gd name="T7" fmla="*/ 2133600 h 2160"/>
              <a:gd name="T8" fmla="*/ 3505200 w 2544"/>
              <a:gd name="T9" fmla="*/ 1447800 h 2160"/>
              <a:gd name="T10" fmla="*/ 3886200 w 2544"/>
              <a:gd name="T11" fmla="*/ 838200 h 2160"/>
              <a:gd name="T12" fmla="*/ 4038600 w 2544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4" h="2160">
                <a:moveTo>
                  <a:pt x="0" y="2160"/>
                </a:moveTo>
                <a:cubicBezTo>
                  <a:pt x="192" y="2120"/>
                  <a:pt x="384" y="2080"/>
                  <a:pt x="576" y="2016"/>
                </a:cubicBezTo>
                <a:cubicBezTo>
                  <a:pt x="768" y="1952"/>
                  <a:pt x="944" y="1888"/>
                  <a:pt x="1152" y="1776"/>
                </a:cubicBezTo>
                <a:cubicBezTo>
                  <a:pt x="1360" y="1664"/>
                  <a:pt x="1648" y="1488"/>
                  <a:pt x="1824" y="1344"/>
                </a:cubicBezTo>
                <a:cubicBezTo>
                  <a:pt x="2000" y="1200"/>
                  <a:pt x="2104" y="1048"/>
                  <a:pt x="2208" y="912"/>
                </a:cubicBezTo>
                <a:cubicBezTo>
                  <a:pt x="2312" y="776"/>
                  <a:pt x="2392" y="680"/>
                  <a:pt x="2448" y="528"/>
                </a:cubicBezTo>
                <a:cubicBezTo>
                  <a:pt x="2504" y="376"/>
                  <a:pt x="2528" y="88"/>
                  <a:pt x="2544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876800" y="1641475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</a:t>
            </a: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953000" y="1981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800600" y="5786438"/>
            <a:ext cx="35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>
                <a:latin typeface="Verdana" panose="020B0604030504040204" pitchFamily="34" charset="0"/>
              </a:rPr>
              <a:t>Yf</a:t>
            </a:r>
          </a:p>
        </p:txBody>
      </p:sp>
      <p:sp>
        <p:nvSpPr>
          <p:cNvPr id="29707" name="Freeform 12"/>
          <p:cNvSpPr>
            <a:spLocks/>
          </p:cNvSpPr>
          <p:nvPr/>
        </p:nvSpPr>
        <p:spPr bwMode="auto">
          <a:xfrm>
            <a:off x="1371600" y="2286000"/>
            <a:ext cx="5486400" cy="3276600"/>
          </a:xfrm>
          <a:custGeom>
            <a:avLst/>
            <a:gdLst>
              <a:gd name="T0" fmla="*/ 0 w 3456"/>
              <a:gd name="T1" fmla="*/ 0 h 2064"/>
              <a:gd name="T2" fmla="*/ 152400 w 3456"/>
              <a:gd name="T3" fmla="*/ 533400 h 2064"/>
              <a:gd name="T4" fmla="*/ 533400 w 3456"/>
              <a:gd name="T5" fmla="*/ 1143000 h 2064"/>
              <a:gd name="T6" fmla="*/ 1066800 w 3456"/>
              <a:gd name="T7" fmla="*/ 1676400 h 2064"/>
              <a:gd name="T8" fmla="*/ 1828800 w 3456"/>
              <a:gd name="T9" fmla="*/ 2209800 h 2064"/>
              <a:gd name="T10" fmla="*/ 2895600 w 3456"/>
              <a:gd name="T11" fmla="*/ 2667000 h 2064"/>
              <a:gd name="T12" fmla="*/ 4495800 w 3456"/>
              <a:gd name="T13" fmla="*/ 3124200 h 2064"/>
              <a:gd name="T14" fmla="*/ 5486400 w 3456"/>
              <a:gd name="T15" fmla="*/ 3276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6705600" y="5299075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</a:t>
            </a: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H="1">
            <a:off x="914400" y="4495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0" y="42322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100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3200400" y="4495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2971800" y="58324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29713" name="Freeform 19"/>
          <p:cNvSpPr>
            <a:spLocks/>
          </p:cNvSpPr>
          <p:nvPr/>
        </p:nvSpPr>
        <p:spPr bwMode="auto">
          <a:xfrm>
            <a:off x="2514600" y="2133600"/>
            <a:ext cx="4495800" cy="2514600"/>
          </a:xfrm>
          <a:custGeom>
            <a:avLst/>
            <a:gdLst>
              <a:gd name="T0" fmla="*/ 0 w 3456"/>
              <a:gd name="T1" fmla="*/ 0 h 2064"/>
              <a:gd name="T2" fmla="*/ 124883 w 3456"/>
              <a:gd name="T3" fmla="*/ 409353 h 2064"/>
              <a:gd name="T4" fmla="*/ 437092 w 3456"/>
              <a:gd name="T5" fmla="*/ 877186 h 2064"/>
              <a:gd name="T6" fmla="*/ 874183 w 3456"/>
              <a:gd name="T7" fmla="*/ 1286540 h 2064"/>
              <a:gd name="T8" fmla="*/ 1498600 w 3456"/>
              <a:gd name="T9" fmla="*/ 1695893 h 2064"/>
              <a:gd name="T10" fmla="*/ 2372783 w 3456"/>
              <a:gd name="T11" fmla="*/ 2046767 h 2064"/>
              <a:gd name="T12" fmla="*/ 3684058 w 3456"/>
              <a:gd name="T13" fmla="*/ 2397642 h 2064"/>
              <a:gd name="T14" fmla="*/ 4495800 w 3456"/>
              <a:gd name="T15" fmla="*/ 2514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>
            <a:off x="6994525" y="4425950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AD1</a:t>
            </a:r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>
            <a:off x="4038600" y="3886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2"/>
          <p:cNvSpPr txBox="1">
            <a:spLocks noChangeArrowheads="1"/>
          </p:cNvSpPr>
          <p:nvPr/>
        </p:nvSpPr>
        <p:spPr bwMode="auto">
          <a:xfrm>
            <a:off x="3810000" y="58324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Y2</a:t>
            </a:r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 flipH="1">
            <a:off x="9144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>
            <a:off x="0" y="36988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105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9722" name="Freeform 26"/>
          <p:cNvSpPr>
            <a:spLocks/>
          </p:cNvSpPr>
          <p:nvPr/>
        </p:nvSpPr>
        <p:spPr bwMode="auto">
          <a:xfrm>
            <a:off x="3886200" y="1905000"/>
            <a:ext cx="2971800" cy="1676400"/>
          </a:xfrm>
          <a:custGeom>
            <a:avLst/>
            <a:gdLst>
              <a:gd name="T0" fmla="*/ 0 w 3456"/>
              <a:gd name="T1" fmla="*/ 0 h 2064"/>
              <a:gd name="T2" fmla="*/ 82550 w 3456"/>
              <a:gd name="T3" fmla="*/ 272902 h 2064"/>
              <a:gd name="T4" fmla="*/ 288925 w 3456"/>
              <a:gd name="T5" fmla="*/ 584791 h 2064"/>
              <a:gd name="T6" fmla="*/ 577850 w 3456"/>
              <a:gd name="T7" fmla="*/ 857693 h 2064"/>
              <a:gd name="T8" fmla="*/ 990600 w 3456"/>
              <a:gd name="T9" fmla="*/ 1130595 h 2064"/>
              <a:gd name="T10" fmla="*/ 1568450 w 3456"/>
              <a:gd name="T11" fmla="*/ 1364512 h 2064"/>
              <a:gd name="T12" fmla="*/ 2435225 w 3456"/>
              <a:gd name="T13" fmla="*/ 1598428 h 2064"/>
              <a:gd name="T14" fmla="*/ 2971800 w 3456"/>
              <a:gd name="T15" fmla="*/ 16764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842125" y="3359150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AD2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724400" y="2971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9144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0" y="27844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115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304279" y="857975"/>
            <a:ext cx="2667001" cy="255454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Verdana" panose="020B0604030504040204" pitchFamily="34" charset="0"/>
              </a:rPr>
              <a:t>Further increases in AD would lead to successively smaller increases in growth and employment at the cost of ever higher inflation.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495800" y="585152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 animBg="1"/>
      <p:bldP spid="29723" grpId="0" autoUpdateAnimBg="0"/>
      <p:bldP spid="29724" grpId="0" animBg="1"/>
      <p:bldP spid="29725" grpId="0" animBg="1"/>
      <p:bldP spid="29726" grpId="0" autoUpdateAnimBg="0"/>
      <p:bldP spid="29727" grpId="0" animBg="1" autoUpdateAnimBg="0"/>
      <p:bldP spid="2972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16" y="584130"/>
            <a:ext cx="6798735" cy="1303867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Sustained Growth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066800" y="21336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" y="16065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066800" y="57150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477000" y="5822950"/>
            <a:ext cx="2643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1371600" y="2286000"/>
            <a:ext cx="5486400" cy="3276600"/>
          </a:xfrm>
          <a:custGeom>
            <a:avLst/>
            <a:gdLst>
              <a:gd name="T0" fmla="*/ 0 w 3456"/>
              <a:gd name="T1" fmla="*/ 0 h 2064"/>
              <a:gd name="T2" fmla="*/ 152400 w 3456"/>
              <a:gd name="T3" fmla="*/ 533400 h 2064"/>
              <a:gd name="T4" fmla="*/ 533400 w 3456"/>
              <a:gd name="T5" fmla="*/ 1143000 h 2064"/>
              <a:gd name="T6" fmla="*/ 1066800 w 3456"/>
              <a:gd name="T7" fmla="*/ 1676400 h 2064"/>
              <a:gd name="T8" fmla="*/ 1828800 w 3456"/>
              <a:gd name="T9" fmla="*/ 2209800 h 2064"/>
              <a:gd name="T10" fmla="*/ 2895600 w 3456"/>
              <a:gd name="T11" fmla="*/ 2667000 h 2064"/>
              <a:gd name="T12" fmla="*/ 4495800 w 3456"/>
              <a:gd name="T13" fmla="*/ 3124200 h 2064"/>
              <a:gd name="T14" fmla="*/ 5486400 w 3456"/>
              <a:gd name="T15" fmla="*/ 3276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781800" y="5375275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</a:t>
            </a: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1066800" y="1905000"/>
            <a:ext cx="4038600" cy="3505200"/>
          </a:xfrm>
          <a:custGeom>
            <a:avLst/>
            <a:gdLst>
              <a:gd name="T0" fmla="*/ 0 w 2544"/>
              <a:gd name="T1" fmla="*/ 3505200 h 2160"/>
              <a:gd name="T2" fmla="*/ 914400 w 2544"/>
              <a:gd name="T3" fmla="*/ 3271520 h 2160"/>
              <a:gd name="T4" fmla="*/ 1828800 w 2544"/>
              <a:gd name="T5" fmla="*/ 2882053 h 2160"/>
              <a:gd name="T6" fmla="*/ 2895600 w 2544"/>
              <a:gd name="T7" fmla="*/ 2181013 h 2160"/>
              <a:gd name="T8" fmla="*/ 3505200 w 2544"/>
              <a:gd name="T9" fmla="*/ 1479973 h 2160"/>
              <a:gd name="T10" fmla="*/ 3886200 w 2544"/>
              <a:gd name="T11" fmla="*/ 856827 h 2160"/>
              <a:gd name="T12" fmla="*/ 4038600 w 2544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4" h="2160">
                <a:moveTo>
                  <a:pt x="0" y="2160"/>
                </a:moveTo>
                <a:cubicBezTo>
                  <a:pt x="192" y="2120"/>
                  <a:pt x="384" y="2080"/>
                  <a:pt x="576" y="2016"/>
                </a:cubicBezTo>
                <a:cubicBezTo>
                  <a:pt x="768" y="1952"/>
                  <a:pt x="944" y="1888"/>
                  <a:pt x="1152" y="1776"/>
                </a:cubicBezTo>
                <a:cubicBezTo>
                  <a:pt x="1360" y="1664"/>
                  <a:pt x="1648" y="1488"/>
                  <a:pt x="1824" y="1344"/>
                </a:cubicBezTo>
                <a:cubicBezTo>
                  <a:pt x="2000" y="1200"/>
                  <a:pt x="2104" y="1048"/>
                  <a:pt x="2208" y="912"/>
                </a:cubicBezTo>
                <a:cubicBezTo>
                  <a:pt x="2312" y="776"/>
                  <a:pt x="2392" y="680"/>
                  <a:pt x="2448" y="528"/>
                </a:cubicBezTo>
                <a:cubicBezTo>
                  <a:pt x="2504" y="376"/>
                  <a:pt x="2528" y="88"/>
                  <a:pt x="2544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89525" y="1606550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1066800" y="4572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6525" y="4349750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100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276600" y="457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048000" y="57562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1066800" y="1981200"/>
            <a:ext cx="5334000" cy="3429000"/>
          </a:xfrm>
          <a:custGeom>
            <a:avLst/>
            <a:gdLst>
              <a:gd name="T0" fmla="*/ 0 w 2544"/>
              <a:gd name="T1" fmla="*/ 3429000 h 2160"/>
              <a:gd name="T2" fmla="*/ 1207698 w 2544"/>
              <a:gd name="T3" fmla="*/ 3200400 h 2160"/>
              <a:gd name="T4" fmla="*/ 2415396 w 2544"/>
              <a:gd name="T5" fmla="*/ 2819400 h 2160"/>
              <a:gd name="T6" fmla="*/ 3824377 w 2544"/>
              <a:gd name="T7" fmla="*/ 2133600 h 2160"/>
              <a:gd name="T8" fmla="*/ 4629509 w 2544"/>
              <a:gd name="T9" fmla="*/ 1447800 h 2160"/>
              <a:gd name="T10" fmla="*/ 5132717 w 2544"/>
              <a:gd name="T11" fmla="*/ 838200 h 2160"/>
              <a:gd name="T12" fmla="*/ 5334000 w 2544"/>
              <a:gd name="T13" fmla="*/ 0 h 2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44" h="2160">
                <a:moveTo>
                  <a:pt x="0" y="2160"/>
                </a:moveTo>
                <a:cubicBezTo>
                  <a:pt x="192" y="2120"/>
                  <a:pt x="384" y="2080"/>
                  <a:pt x="576" y="2016"/>
                </a:cubicBezTo>
                <a:cubicBezTo>
                  <a:pt x="768" y="1952"/>
                  <a:pt x="944" y="1888"/>
                  <a:pt x="1152" y="1776"/>
                </a:cubicBezTo>
                <a:cubicBezTo>
                  <a:pt x="1360" y="1664"/>
                  <a:pt x="1648" y="1488"/>
                  <a:pt x="1824" y="1344"/>
                </a:cubicBezTo>
                <a:cubicBezTo>
                  <a:pt x="2000" y="1200"/>
                  <a:pt x="2104" y="1048"/>
                  <a:pt x="2208" y="912"/>
                </a:cubicBezTo>
                <a:cubicBezTo>
                  <a:pt x="2312" y="776"/>
                  <a:pt x="2392" y="680"/>
                  <a:pt x="2448" y="528"/>
                </a:cubicBezTo>
                <a:cubicBezTo>
                  <a:pt x="2504" y="376"/>
                  <a:pt x="2528" y="88"/>
                  <a:pt x="2544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248400" y="16414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AS1</a:t>
            </a:r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1905000" y="2514600"/>
            <a:ext cx="5029200" cy="2743200"/>
          </a:xfrm>
          <a:custGeom>
            <a:avLst/>
            <a:gdLst>
              <a:gd name="T0" fmla="*/ 0 w 3456"/>
              <a:gd name="T1" fmla="*/ 0 h 2064"/>
              <a:gd name="T2" fmla="*/ 139700 w 3456"/>
              <a:gd name="T3" fmla="*/ 446567 h 2064"/>
              <a:gd name="T4" fmla="*/ 488950 w 3456"/>
              <a:gd name="T5" fmla="*/ 956930 h 2064"/>
              <a:gd name="T6" fmla="*/ 977900 w 3456"/>
              <a:gd name="T7" fmla="*/ 1403498 h 2064"/>
              <a:gd name="T8" fmla="*/ 1676400 w 3456"/>
              <a:gd name="T9" fmla="*/ 1850065 h 2064"/>
              <a:gd name="T10" fmla="*/ 2654300 w 3456"/>
              <a:gd name="T11" fmla="*/ 2232837 h 2064"/>
              <a:gd name="T12" fmla="*/ 4121150 w 3456"/>
              <a:gd name="T13" fmla="*/ 2615609 h 2064"/>
              <a:gd name="T14" fmla="*/ 5029200 w 3456"/>
              <a:gd name="T15" fmla="*/ 27432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276600" y="4572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038600" y="4572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810000" y="5756275"/>
            <a:ext cx="501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Y2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842125" y="5035550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AD2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162799" y="76201"/>
            <a:ext cx="1821852" cy="452431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dirty="0">
                <a:latin typeface="Verdana" panose="020B0604030504040204" pitchFamily="34" charset="0"/>
              </a:rPr>
              <a:t>Sustained growth (not to be confused with sustainable economic growth) occurs when AS and AD rise at similar rates – national income can rise without effects on 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 autoUpdateAnimBg="0"/>
      <p:bldP spid="31761" grpId="0" animBg="1"/>
      <p:bldP spid="31762" grpId="0" animBg="1"/>
      <p:bldP spid="31763" grpId="0" animBg="1"/>
      <p:bldP spid="31764" grpId="0" autoUpdateAnimBg="0"/>
      <p:bldP spid="31765" grpId="0" autoUpdateAnimBg="0"/>
      <p:bldP spid="3176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Intersection of AD and LRAS</a:t>
            </a:r>
          </a:p>
          <a:p>
            <a:r>
              <a:rPr lang="en-US" sz="3200" dirty="0" smtClean="0"/>
              <a:t>Secular Deflation: unchanged AD curve for 10 </a:t>
            </a:r>
            <a:r>
              <a:rPr lang="en-US" sz="3200" dirty="0" err="1" smtClean="0"/>
              <a:t>yrs</a:t>
            </a:r>
            <a:endParaRPr lang="en-US" sz="3200" dirty="0" smtClean="0"/>
          </a:p>
          <a:p>
            <a:pPr lvl="1"/>
            <a:r>
              <a:rPr lang="en-US" sz="3200" dirty="0" smtClean="0"/>
              <a:t>Results in outward shift of LRAS = deflation</a:t>
            </a:r>
          </a:p>
          <a:p>
            <a:pPr lvl="1"/>
            <a:r>
              <a:rPr lang="en-US" sz="3200" dirty="0" smtClean="0"/>
              <a:t>US 1872 and 1895 – price level fell</a:t>
            </a:r>
          </a:p>
          <a:p>
            <a:pPr lvl="2"/>
            <a:r>
              <a:rPr lang="en-US" sz="3200" dirty="0" smtClean="0"/>
              <a:t>Increase in 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2633" y="609600"/>
            <a:ext cx="6798734" cy="1000004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Aggregate Demand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09604"/>
            <a:ext cx="8001000" cy="50959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000" dirty="0" smtClean="0"/>
              <a:t>The sum of all expenditure in the economy over a period of time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Macro concept – WHOLE economy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Formula: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GB" altLang="en-US" sz="4000" b="1" dirty="0" smtClean="0">
                <a:solidFill>
                  <a:srgbClr val="92D050"/>
                </a:solidFill>
              </a:rPr>
              <a:t>AD = C+I+G+NX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92D050"/>
                </a:solidFill>
              </a:rPr>
              <a:t>C= Consumption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92D050"/>
                </a:solidFill>
              </a:rPr>
              <a:t>I = Investment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92D050"/>
                </a:solidFill>
              </a:rPr>
              <a:t>G = Government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92D050"/>
                </a:solidFill>
              </a:rPr>
              <a:t>NX </a:t>
            </a:r>
            <a:r>
              <a:rPr lang="en-GB" altLang="en-US" sz="2800" dirty="0" smtClean="0"/>
              <a:t>= difference between spending on imports and receipts from exports (Balance of Payments)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Inflation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Supply-side? Not cause for persistent inflation.  Short term if AS goes down at a given point of AD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Demand-side – rightward shift</a:t>
            </a:r>
            <a:r>
              <a:rPr lang="en-US" sz="3200" dirty="0"/>
              <a:t> </a:t>
            </a:r>
            <a:r>
              <a:rPr lang="en-US" sz="3200" dirty="0" smtClean="0"/>
              <a:t>in AD faster than rightward AS = persistent inflation</a:t>
            </a:r>
          </a:p>
        </p:txBody>
      </p:sp>
    </p:spTree>
    <p:extLst>
      <p:ext uri="{BB962C8B-B14F-4D97-AF65-F5344CB8AC3E}">
        <p14:creationId xmlns:p14="http://schemas.microsoft.com/office/powerpoint/2010/main" val="16109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4"/>
            <a:ext cx="7846800" cy="4803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1770s: questions arose of how society could reorganize itself so an individual can make his own wealth</a:t>
            </a:r>
          </a:p>
          <a:p>
            <a:r>
              <a:rPr lang="en-US" dirty="0" smtClean="0"/>
              <a:t>Goal of country growing output</a:t>
            </a:r>
          </a:p>
          <a:p>
            <a:r>
              <a:rPr lang="en-US" dirty="0" smtClean="0"/>
              <a:t>Smith’s Wealth of Nations</a:t>
            </a:r>
          </a:p>
          <a:p>
            <a:r>
              <a:rPr lang="en-US" dirty="0" smtClean="0"/>
              <a:t>System to explain price levels: </a:t>
            </a:r>
          </a:p>
          <a:p>
            <a:pPr lvl="1"/>
            <a:r>
              <a:rPr lang="en-US" dirty="0" smtClean="0"/>
              <a:t>National levels of output, income, employment, consumption, savings and investment</a:t>
            </a:r>
          </a:p>
          <a:p>
            <a:pPr lvl="1"/>
            <a:endParaRPr lang="en-US" dirty="0"/>
          </a:p>
          <a:p>
            <a:r>
              <a:rPr lang="en-US" dirty="0" smtClean="0"/>
              <a:t>David Hume (1711 – 1776) – man’s motivations are based on desire, not reason.</a:t>
            </a:r>
          </a:p>
          <a:p>
            <a:pPr marL="458788" lvl="1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kern="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  <a:sym typeface="Helvetica Neue" charset="0"/>
              </a:rPr>
              <a:t>According to Hume, in the short-run, and increase in the money supply will lead to an increase in production</a:t>
            </a:r>
            <a:r>
              <a:rPr lang="en-US" kern="0" dirty="0" smtClean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  <a:sym typeface="Helvetica Neue" charset="0"/>
              </a:rPr>
              <a:t>.</a:t>
            </a:r>
            <a:endParaRPr lang="en-US" kern="0" dirty="0">
              <a:solidFill>
                <a:schemeClr val="tx1">
                  <a:lumMod val="95000"/>
                </a:schemeClr>
              </a:solidFill>
              <a:latin typeface="Arial"/>
              <a:cs typeface="Arial"/>
              <a:sym typeface="Helvetica Neue" charset="0"/>
            </a:endParaRPr>
          </a:p>
          <a:p>
            <a:pPr marL="458788" lvl="1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kern="0" dirty="0">
                <a:solidFill>
                  <a:schemeClr val="tx1">
                    <a:lumMod val="95000"/>
                  </a:schemeClr>
                </a:solidFill>
                <a:latin typeface="Arial"/>
                <a:cs typeface="Arial"/>
                <a:sym typeface="Helvetica Neue" charset="0"/>
              </a:rPr>
              <a:t>According to Hume, in the long-run, an increase in the money supply will do nothing</a:t>
            </a:r>
            <a:r>
              <a:rPr lang="en-US" kern="0" dirty="0">
                <a:solidFill>
                  <a:srgbClr val="92D050"/>
                </a:solidFill>
                <a:latin typeface="Arial"/>
                <a:cs typeface="Arial"/>
                <a:sym typeface="Helvetica Neue" charset="0"/>
              </a:rPr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Supply creates its own demand</a:t>
            </a:r>
          </a:p>
          <a:p>
            <a:r>
              <a:rPr lang="en-US" sz="3200" dirty="0" smtClean="0"/>
              <a:t>People only produce more if they want to trade the extra for other goods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" y="152400"/>
            <a:ext cx="88392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4 Assumptions of the classical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7963"/>
            <a:ext cx="8001000" cy="5091112"/>
          </a:xfrm>
        </p:spPr>
        <p:txBody>
          <a:bodyPr>
            <a:normAutofit/>
          </a:bodyPr>
          <a:lstStyle/>
          <a:p>
            <a:r>
              <a:rPr lang="en-US" dirty="0" smtClean="0"/>
              <a:t>Pure competition exists:</a:t>
            </a:r>
          </a:p>
          <a:p>
            <a:pPr lvl="1"/>
            <a:r>
              <a:rPr lang="en-US" sz="2400" dirty="0" smtClean="0"/>
              <a:t>No single buyer or seller can affect a price</a:t>
            </a:r>
          </a:p>
          <a:p>
            <a:r>
              <a:rPr lang="en-US" dirty="0" smtClean="0"/>
              <a:t>Wages and prices are flexible</a:t>
            </a:r>
          </a:p>
          <a:p>
            <a:pPr lvl="1"/>
            <a:r>
              <a:rPr lang="en-US" sz="2400" dirty="0" smtClean="0"/>
              <a:t>Supply and demand dictates</a:t>
            </a:r>
          </a:p>
          <a:p>
            <a:r>
              <a:rPr lang="en-US" dirty="0" smtClean="0"/>
              <a:t>People are motivated by self-interest</a:t>
            </a:r>
          </a:p>
          <a:p>
            <a:pPr lvl="1"/>
            <a:r>
              <a:rPr lang="en-US" sz="2400" dirty="0" smtClean="0"/>
              <a:t>Firms want to maximize profits</a:t>
            </a:r>
          </a:p>
          <a:p>
            <a:pPr lvl="1"/>
            <a:r>
              <a:rPr lang="en-US" sz="2400" dirty="0" smtClean="0"/>
              <a:t>Households want to maximize their well-being</a:t>
            </a:r>
          </a:p>
          <a:p>
            <a:r>
              <a:rPr lang="en-US" dirty="0" smtClean="0"/>
              <a:t>People can’t be fooled by money prices</a:t>
            </a:r>
          </a:p>
          <a:p>
            <a:pPr lvl="1"/>
            <a:r>
              <a:rPr lang="en-US" sz="2400" dirty="0" smtClean="0"/>
              <a:t>Buyers and sellers react to RELATIVE prices not to changes in money value when relative prices remain unchanged</a:t>
            </a:r>
          </a:p>
          <a:p>
            <a:pPr lvl="2"/>
            <a:r>
              <a:rPr lang="en-US" sz="2400" dirty="0" smtClean="0"/>
              <a:t>Prices and wages go up = buy same amount with changed income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Classical: Equilibrium in Credit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$ saved equals $ invested in business</a:t>
            </a:r>
          </a:p>
          <a:p>
            <a:r>
              <a:rPr lang="en-US" sz="2800" dirty="0" smtClean="0"/>
              <a:t>Interest rate equates amount of credit demanded with the amount of credit supplied</a:t>
            </a:r>
          </a:p>
          <a:p>
            <a:pPr lvl="1"/>
            <a:r>
              <a:rPr lang="en-US" sz="2800" dirty="0" smtClean="0"/>
              <a:t>Planned investment = planned saving</a:t>
            </a:r>
          </a:p>
          <a:p>
            <a:pPr lvl="1"/>
            <a:r>
              <a:rPr lang="en-US" sz="2800" dirty="0" smtClean="0"/>
              <a:t>Saving is the supply of credit</a:t>
            </a:r>
          </a:p>
          <a:p>
            <a:pPr lvl="1"/>
            <a:r>
              <a:rPr lang="en-US" sz="2800" dirty="0" smtClean="0"/>
              <a:t>Investment is the demand for credit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0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Classical: Equilibrium in the Labor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52600"/>
            <a:ext cx="7696199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- Excess labor at a certain wage level = wage level is too high</a:t>
            </a:r>
          </a:p>
          <a:p>
            <a:pPr marL="0" indent="0">
              <a:buNone/>
            </a:pPr>
            <a:r>
              <a:rPr lang="en-US" sz="2800" dirty="0" smtClean="0"/>
              <a:t>- Unemployed will be employed if accept lower wages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only frictional and structural unemployment exists</a:t>
            </a:r>
          </a:p>
          <a:p>
            <a:pPr marL="0" indent="0">
              <a:buNone/>
            </a:pPr>
            <a:r>
              <a:rPr lang="en-US" sz="2800" dirty="0" smtClean="0"/>
              <a:t>- Level of employment determines (all else constant) real GDP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5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852489"/>
          </a:xfrm>
        </p:spPr>
        <p:txBody>
          <a:bodyPr/>
          <a:lstStyle/>
          <a:p>
            <a:r>
              <a:rPr lang="en-US" dirty="0" smtClean="0"/>
              <a:t>Classical Model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032375"/>
          </a:xfrm>
        </p:spPr>
        <p:txBody>
          <a:bodyPr>
            <a:noAutofit/>
          </a:bodyPr>
          <a:lstStyle/>
          <a:p>
            <a:r>
              <a:rPr lang="en-US" sz="2000" dirty="0" smtClean="0"/>
              <a:t>Long-term involuntary unemployment not possible</a:t>
            </a:r>
          </a:p>
          <a:p>
            <a:pPr lvl="1"/>
            <a:r>
              <a:rPr lang="en-US" dirty="0" smtClean="0"/>
              <a:t>Say’s law and flexible rates, prices, wages keep full employment</a:t>
            </a:r>
          </a:p>
          <a:p>
            <a:pPr lvl="2"/>
            <a:r>
              <a:rPr lang="en-US" sz="2000" dirty="0" smtClean="0"/>
              <a:t>Results in LRAS as vertical line</a:t>
            </a:r>
          </a:p>
          <a:p>
            <a:pPr lvl="2"/>
            <a:r>
              <a:rPr lang="en-US" sz="2000" dirty="0" smtClean="0"/>
              <a:t>Full employment is amount produced in economy with:</a:t>
            </a:r>
          </a:p>
          <a:p>
            <a:pPr lvl="3"/>
            <a:r>
              <a:rPr lang="en-US" sz="2000" dirty="0" smtClean="0"/>
              <a:t>Full information</a:t>
            </a:r>
          </a:p>
          <a:p>
            <a:pPr lvl="3"/>
            <a:r>
              <a:rPr lang="en-US" sz="2000" dirty="0" smtClean="0"/>
              <a:t>Full adjustment of wages</a:t>
            </a:r>
          </a:p>
          <a:p>
            <a:pPr lvl="3"/>
            <a:r>
              <a:rPr lang="en-US" sz="2000" dirty="0" smtClean="0"/>
              <a:t>Full adjustment of prices</a:t>
            </a:r>
          </a:p>
          <a:p>
            <a:pPr lvl="3"/>
            <a:endParaRPr lang="en-US" sz="2000" dirty="0"/>
          </a:p>
          <a:p>
            <a:r>
              <a:rPr lang="en-US" sz="2000" dirty="0" smtClean="0"/>
              <a:t>Increase in AD:</a:t>
            </a:r>
          </a:p>
          <a:p>
            <a:pPr lvl="1"/>
            <a:r>
              <a:rPr lang="en-US" dirty="0" smtClean="0"/>
              <a:t>Increase in price level as wages rise due to rise in demand for labor</a:t>
            </a:r>
          </a:p>
          <a:p>
            <a:pPr lvl="1"/>
            <a:r>
              <a:rPr lang="en-US" dirty="0" smtClean="0"/>
              <a:t>Real GDP is unchanged on LRAS curve</a:t>
            </a:r>
          </a:p>
          <a:p>
            <a:pPr lvl="1"/>
            <a:endParaRPr lang="en-US" dirty="0"/>
          </a:p>
          <a:p>
            <a:r>
              <a:rPr lang="en-US" sz="2000" dirty="0" smtClean="0"/>
              <a:t>Decrease in AD:</a:t>
            </a:r>
          </a:p>
          <a:p>
            <a:pPr lvl="1"/>
            <a:r>
              <a:rPr lang="en-US" dirty="0" smtClean="0"/>
              <a:t>Decrease in price level as wages fall due to decrease in demand for labor</a:t>
            </a:r>
          </a:p>
          <a:p>
            <a:pPr lvl="2"/>
            <a:r>
              <a:rPr lang="en-US" sz="2000" dirty="0" smtClean="0"/>
              <a:t>Workers bid down wages in response to unemployment</a:t>
            </a:r>
          </a:p>
          <a:p>
            <a:pPr lvl="2"/>
            <a:r>
              <a:rPr lang="en-US" sz="2000" dirty="0" smtClean="0"/>
              <a:t>Other inputs fall</a:t>
            </a:r>
          </a:p>
          <a:p>
            <a:pPr lvl="2"/>
            <a:r>
              <a:rPr lang="en-US" sz="2000" dirty="0" smtClean="0"/>
              <a:t>Real GDP is unchanged on LRAS curve</a:t>
            </a:r>
          </a:p>
        </p:txBody>
      </p:sp>
    </p:spTree>
    <p:extLst>
      <p:ext uri="{BB962C8B-B14F-4D97-AF65-F5344CB8AC3E}">
        <p14:creationId xmlns:p14="http://schemas.microsoft.com/office/powerpoint/2010/main" val="21626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3199"/>
            <a:ext cx="7886700" cy="776289"/>
          </a:xfrm>
        </p:spPr>
        <p:txBody>
          <a:bodyPr/>
          <a:lstStyle/>
          <a:p>
            <a:r>
              <a:rPr lang="en-US" dirty="0" smtClean="0"/>
              <a:t>Keynesian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4888"/>
            <a:ext cx="8839200" cy="5700711"/>
          </a:xfrm>
        </p:spPr>
        <p:txBody>
          <a:bodyPr>
            <a:normAutofit fontScale="92500" lnSpcReduction="10000"/>
          </a:bodyPr>
          <a:lstStyle/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Keynes: The 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General Theory of Employment, Interest, and 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Money (1936)</a:t>
            </a:r>
          </a:p>
          <a:p>
            <a:pPr marL="0" lvl="0" indent="0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None/>
            </a:pPr>
            <a:endParaRPr lang="en-US" sz="2000" kern="0" dirty="0">
              <a:solidFill>
                <a:schemeClr val="tx1">
                  <a:lumMod val="85000"/>
                </a:schemeClr>
              </a:solidFill>
              <a:latin typeface="Arial"/>
              <a:cs typeface="Arial"/>
              <a:sym typeface="Helvetica Neue" charset="0"/>
            </a:endParaRP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A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ggregate 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demand is influenced by a series of factors and responds unexpectedly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. Shifts 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in aggregate demand impact production, employment, and inflation in the 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economy</a:t>
            </a:r>
          </a:p>
          <a:p>
            <a:pPr marL="0" lvl="0" indent="0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None/>
            </a:pPr>
            <a:endParaRPr lang="en-US" sz="2000" kern="0" dirty="0">
              <a:solidFill>
                <a:schemeClr val="tx1">
                  <a:lumMod val="85000"/>
                </a:schemeClr>
              </a:solidFill>
              <a:latin typeface="Arial"/>
              <a:cs typeface="Arial"/>
              <a:sym typeface="Helvetica Neue" charset="0"/>
            </a:endParaRP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During 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a recession the economy may not return naturally to full employment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. The 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government must step in and utilize government spending to stimulate economic 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growth .</a:t>
            </a: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A lack of investment in goods and services causes the economy to operate below its potential output and growth rate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.</a:t>
            </a:r>
          </a:p>
          <a:p>
            <a:pPr marL="0" lvl="0" indent="0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None/>
            </a:pPr>
            <a:endParaRPr lang="en-US" sz="2000" kern="0" dirty="0">
              <a:solidFill>
                <a:schemeClr val="tx1">
                  <a:lumMod val="85000"/>
                </a:schemeClr>
              </a:solidFill>
              <a:latin typeface="Arial"/>
              <a:cs typeface="Arial"/>
              <a:sym typeface="Helvetica Neue" charset="0"/>
            </a:endParaRP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0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Overcoming an economic depression required economic stimulus, which could be achieved by cutting interest rates and increasing the level of government </a:t>
            </a:r>
            <a:r>
              <a:rPr lang="en-US" sz="2000" kern="0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investment</a:t>
            </a: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Keynes and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8686800" cy="4803775"/>
          </a:xfrm>
        </p:spPr>
        <p:txBody>
          <a:bodyPr>
            <a:normAutofit lnSpcReduction="10000"/>
          </a:bodyPr>
          <a:lstStyle/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Unemployment is the result of structural inadequacies within the economic system. It is not a product of laziness as believed previously.</a:t>
            </a:r>
          </a:p>
          <a:p>
            <a:pPr marL="115888" lvl="0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Unions and  long–term employment contracts explain downward inflexibility of nominal wages</a:t>
            </a:r>
          </a:p>
          <a:p>
            <a:pPr marL="458788" lvl="1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4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Lead to “stickiness” of wages and involuntary unemployment</a:t>
            </a:r>
          </a:p>
          <a:p>
            <a:pPr marL="458788" lvl="1" indent="-115888" defTabSz="914400" fontAlgn="base">
              <a:lnSpc>
                <a:spcPct val="140000"/>
              </a:lnSpc>
              <a:spcBef>
                <a:spcPts val="400"/>
              </a:spcBef>
              <a:spcAft>
                <a:spcPct val="0"/>
              </a:spcAft>
              <a:buClr>
                <a:srgbClr val="828282"/>
              </a:buClr>
              <a:buSzPct val="100000"/>
              <a:buFont typeface="Arial" charset="0"/>
              <a:buChar char="•"/>
            </a:pPr>
            <a:r>
              <a:rPr lang="en-US" sz="2400" kern="0" dirty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  <a:sym typeface="Helvetica Neue" charset="0"/>
              </a:rPr>
              <a:t>Even in a situation with excess capacity and high  unemployment, prices may not 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838200"/>
            <a:ext cx="7675562" cy="5341938"/>
          </a:xfrm>
        </p:spPr>
        <p:txBody>
          <a:bodyPr/>
          <a:lstStyle/>
          <a:p>
            <a:r>
              <a:rPr lang="en-US" sz="3600" dirty="0"/>
              <a:t>What is the typical shape of a short-run aggregate supply curve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600" dirty="0"/>
              <a:t>A) Upward sloping</a:t>
            </a:r>
          </a:p>
          <a:p>
            <a:r>
              <a:rPr lang="en-US" sz="3600" dirty="0"/>
              <a:t>B) Downward sloping</a:t>
            </a:r>
          </a:p>
          <a:p>
            <a:r>
              <a:rPr lang="en-US" sz="3600" dirty="0"/>
              <a:t>C) Vertical</a:t>
            </a:r>
          </a:p>
          <a:p>
            <a:r>
              <a:rPr lang="en-US" sz="3600" dirty="0"/>
              <a:t>D) Horizontal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rgbClr val="92D050"/>
                </a:solidFill>
              </a:rPr>
              <a:t>Aggregate Demand Curve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Why does it slope down from left to right?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/>
              <a:t>Assume the Federal Reserve sets short term interest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/>
              <a:t>Assume a rise in the price level will be met by a rise in interest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800" dirty="0" smtClean="0"/>
              <a:t>Any increase in interest rates will raise the cost of borrowing: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/>
              <a:t>Consumption spending will fall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/>
              <a:t>Investment will fall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/>
              <a:t>International competitiveness will decrease – exports fall, imports rise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Therefore – a rise in the price level leads to lower levels of aggregate demand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00800" y="381000"/>
            <a:ext cx="2286000" cy="1143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29964"/>
              </p:ext>
            </p:extLst>
          </p:nvPr>
        </p:nvGraphicFramePr>
        <p:xfrm>
          <a:off x="762000" y="762000"/>
          <a:ext cx="7696200" cy="5562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696200"/>
              </a:tblGrid>
              <a:tr h="111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sym typeface="Helvetica Neue" charset="0"/>
                        </a:rPr>
                        <a:t>What is the typical shape of a short-run aggregate supply curve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sym typeface="Helvetica Neue" charset="0"/>
                        </a:rPr>
                        <a:t>?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ヒラギノ角ゴ ProN W3" charset="0"/>
                        <a:cs typeface="Arial"/>
                        <a:sym typeface="Helvetica Neue" charset="0"/>
                      </a:endParaRP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sym typeface="Helvetica Neue" charset="0"/>
                        </a:rPr>
                        <a:t>A) Upward sloping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sym typeface="Helvetica Neue" charset="0"/>
                        </a:rPr>
                        <a:t>B) Downward sloping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sym typeface="Helvetica Neue" charset="0"/>
                        </a:rPr>
                        <a:t>C) Vertical</a:t>
                      </a:r>
                    </a:p>
                  </a:txBody>
                  <a:tcPr anchor="ctr"/>
                </a:tc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sym typeface="Helvetica Neue" charset="0"/>
                        </a:rPr>
                        <a:t>D) Horizontal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609600"/>
            <a:ext cx="7675350" cy="5567363"/>
          </a:xfrm>
        </p:spPr>
        <p:txBody>
          <a:bodyPr/>
          <a:lstStyle/>
          <a:p>
            <a:r>
              <a:rPr lang="en-US" sz="3600" dirty="0"/>
              <a:t>What factors are fixed in the short run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A) Prices, wages, capital, and labor</a:t>
            </a:r>
          </a:p>
          <a:p>
            <a:r>
              <a:rPr lang="en-US" sz="3600" dirty="0"/>
              <a:t>B) Prices, wages, and capital</a:t>
            </a:r>
          </a:p>
          <a:p>
            <a:r>
              <a:rPr lang="en-US" sz="3600" dirty="0"/>
              <a:t>C) Prices and wages</a:t>
            </a:r>
          </a:p>
          <a:p>
            <a:r>
              <a:rPr lang="en-US" sz="3600" dirty="0"/>
              <a:t>D) Capital and labor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What factors are fixed in the short run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A) Prices, wages, capital, and labor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B) Prices, wages, and capital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C) Prices and wages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D) Capital and labor</a:t>
            </a:r>
            <a:endParaRPr 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Which of the following explains why the long run aggregate supply curve must be vertical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A) Long run analysis assumes all inputs are used optimally, which implies one level of efficient output</a:t>
            </a:r>
          </a:p>
          <a:p>
            <a:r>
              <a:rPr lang="en-US" sz="3200" dirty="0"/>
              <a:t>B) Long run analysis assumes wages and prices are fixes, which implies one level of efficient output</a:t>
            </a:r>
          </a:p>
          <a:p>
            <a:r>
              <a:rPr lang="en-US" sz="3200" dirty="0"/>
              <a:t>C) In the long run, firms have already made their decisions about optimal production and do not vary</a:t>
            </a:r>
          </a:p>
          <a:p>
            <a:r>
              <a:rPr lang="en-US" sz="3200" dirty="0"/>
              <a:t>D) In the long run, the factors that affect the production function do not influence GDP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Which of the following explains why the long run aggregate supply curve must be vertical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A) Long run analysis assumes all inputs are used optimally, which implies one level of efficient </a:t>
            </a: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</a:rPr>
              <a:t>output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B) Long run analysis assumes wages and prices are fixes, which implies one level of efficient </a:t>
            </a:r>
            <a:r>
              <a:rPr lang="en-US" sz="3200" dirty="0" smtClean="0">
                <a:solidFill>
                  <a:srgbClr val="808080"/>
                </a:solidFill>
                <a:latin typeface="Arial" panose="020B0604020202020204" pitchFamily="34" charset="0"/>
              </a:rPr>
              <a:t>output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In the long run, firms have already made their decisions about optimal production and do not </a:t>
            </a:r>
            <a:r>
              <a:rPr lang="en-US" sz="3200" dirty="0" smtClean="0">
                <a:solidFill>
                  <a:srgbClr val="808080"/>
                </a:solidFill>
                <a:latin typeface="Arial" panose="020B0604020202020204" pitchFamily="34" charset="0"/>
              </a:rPr>
              <a:t>vary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D) In the long run, the factors that affect the production function do not influence GDP growth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3600" dirty="0"/>
              <a:t>Which of the following is a real-world interpretation of the vertical long run aggregate supply curve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A) In the long run, GDP will respond to changes in the price level but not changes in inputs</a:t>
            </a:r>
          </a:p>
          <a:p>
            <a:r>
              <a:rPr lang="en-US" sz="3600" dirty="0"/>
              <a:t>B) The long-run level of potential GDP is not affected by changes in demand or prices</a:t>
            </a:r>
          </a:p>
          <a:p>
            <a:r>
              <a:rPr lang="en-US" sz="3600" dirty="0"/>
              <a:t>C) In the long run, GDP will grow at a constant, unchanging rate</a:t>
            </a:r>
          </a:p>
          <a:p>
            <a:r>
              <a:rPr lang="en-US" sz="3600" dirty="0"/>
              <a:t>D) All of these answers</a:t>
            </a:r>
          </a:p>
        </p:txBody>
      </p:sp>
    </p:spTree>
    <p:extLst>
      <p:ext uri="{BB962C8B-B14F-4D97-AF65-F5344CB8AC3E}">
        <p14:creationId xmlns:p14="http://schemas.microsoft.com/office/powerpoint/2010/main" val="17149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Which of the following is a real-world interpretation of the vertical long run aggregate supply curve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A) In the long run, GDP will respond to changes in the price level but not changes in inputs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B) The long-run level of potential GDP is not affected by changes in demand or prices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In the long run, GDP will grow at a constant, unchanging rate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D) All of these answers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477000"/>
          </a:xfrm>
        </p:spPr>
        <p:txBody>
          <a:bodyPr/>
          <a:lstStyle/>
          <a:p>
            <a:r>
              <a:rPr lang="en-US" sz="3600" dirty="0"/>
              <a:t>What does the model of long run aggregate supply assume about labor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A) The labor market is always in equilibrium and the entire population is employed</a:t>
            </a:r>
          </a:p>
          <a:p>
            <a:r>
              <a:rPr lang="en-US" sz="3600" dirty="0"/>
              <a:t>B) Wages are sticky but no minimum wage regulations exist</a:t>
            </a:r>
          </a:p>
          <a:p>
            <a:r>
              <a:rPr lang="en-US" sz="3600" dirty="0"/>
              <a:t>C) Wages are sticky and minimum wage regulations exist</a:t>
            </a:r>
          </a:p>
          <a:p>
            <a:r>
              <a:rPr lang="en-US" sz="3600" dirty="0"/>
              <a:t>D) The labor market is always in equilibrium and everyone in the workforce is employed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248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What does the model of long run aggregate supply assume about labor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A) The labor market is always in equilibrium and the entire population is employed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B) Wages are sticky but no minimum wage regulations exist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Wages are sticky and minimum wage regulations exist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D) The labor market is always in equilibrium and everyone in the workforce is employed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6400800"/>
          </a:xfrm>
        </p:spPr>
        <p:txBody>
          <a:bodyPr>
            <a:normAutofit/>
          </a:bodyPr>
          <a:lstStyle/>
          <a:p>
            <a:r>
              <a:rPr lang="en-US" sz="3200" dirty="0"/>
              <a:t>Which of the following changes in the labor market will shift the long run aggregate supply curve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A) A change in the number of available workers or wage rate</a:t>
            </a:r>
          </a:p>
          <a:p>
            <a:r>
              <a:rPr lang="en-US" sz="3200" dirty="0"/>
              <a:t>B) A change in the number of labor hours or wage rate</a:t>
            </a:r>
          </a:p>
          <a:p>
            <a:r>
              <a:rPr lang="en-US" sz="3200" dirty="0"/>
              <a:t>C) A change in the labor market from full employment to less-than-full employment</a:t>
            </a:r>
          </a:p>
          <a:p>
            <a:r>
              <a:rPr lang="en-US" sz="3200" dirty="0"/>
              <a:t>D) A change in the number of available workers or labor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Level Goes Up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128935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Real Balance Effect = Price level goes up; real value of money goes down; spending goes down</a:t>
            </a:r>
            <a:endParaRPr lang="en-US" sz="2800" dirty="0"/>
          </a:p>
          <a:p>
            <a:r>
              <a:rPr lang="en-US" sz="2800" dirty="0" smtClean="0"/>
              <a:t>Interest Rate Effect = Prices go up; inflation goes up; consume less durable goods; businesses spend less on capital; AD goes down</a:t>
            </a:r>
          </a:p>
          <a:p>
            <a:r>
              <a:rPr lang="en-US" sz="2800" dirty="0" smtClean="0"/>
              <a:t>Open Economy Effect = Substitution of foreign goods when the US price level goes up; US goods are more expensive compared to foreign goods; buy less US goods; demand for exports down</a:t>
            </a:r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57535" y="1981200"/>
            <a:ext cx="1157815" cy="381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365126"/>
            <a:ext cx="838200" cy="10826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6324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Which of the following changes in the labor market will shift the long run aggregate supply curve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A) A change in the number of available workers or wage rate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B) A change in the number of labor hours or wage rate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A change in the labor market from full employment to less-than-full employment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D) A change in the number of available workers or labor hours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172200"/>
          </a:xfrm>
        </p:spPr>
        <p:txBody>
          <a:bodyPr>
            <a:normAutofit/>
          </a:bodyPr>
          <a:lstStyle/>
          <a:p>
            <a:r>
              <a:rPr lang="en-US" sz="3200" dirty="0"/>
              <a:t>What is one reason the government may invest in technological progress that will be shared freely, producing no profit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A) An improvement in technology shifts supply to the left, increasing GDP</a:t>
            </a:r>
          </a:p>
          <a:p>
            <a:r>
              <a:rPr lang="en-US" sz="3200" dirty="0"/>
              <a:t>B) An improvement in technology shifts supply to the right, increasing GDP</a:t>
            </a:r>
          </a:p>
          <a:p>
            <a:r>
              <a:rPr lang="en-US" sz="3200" dirty="0"/>
              <a:t>C) Technological progress leads to higher employment and prices</a:t>
            </a:r>
          </a:p>
          <a:p>
            <a:r>
              <a:rPr lang="en-US" sz="3200" dirty="0"/>
              <a:t>D) Technological progress leads to lower employment and prices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What is one reason the government may invest in technological progress that will be shared freely, producing no profit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A) An improvement in technology shifts supply to the left, increasing GDP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B) An improvement in technology shifts supply to the right, increasing GDP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Technological progress leads to higher employment and prices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D) Technological progress leads to lower employment and prices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6324600"/>
          </a:xfrm>
        </p:spPr>
        <p:txBody>
          <a:bodyPr/>
          <a:lstStyle/>
          <a:p>
            <a:r>
              <a:rPr lang="en-US" sz="3600" dirty="0"/>
              <a:t>What will happen if available capital increases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A) The supply curve will shift to the right, prices will rise, and quantity will fall</a:t>
            </a:r>
          </a:p>
          <a:p>
            <a:r>
              <a:rPr lang="en-US" sz="3600" dirty="0"/>
              <a:t>B) The supply curve will shift to the right, prices will drop, and quantity will increase</a:t>
            </a:r>
          </a:p>
          <a:p>
            <a:r>
              <a:rPr lang="en-US" sz="3600" dirty="0"/>
              <a:t>C) The supply curve will shift to the left, prices will drop, and quantity will increase</a:t>
            </a:r>
          </a:p>
          <a:p>
            <a:r>
              <a:rPr lang="en-US" sz="3600" dirty="0"/>
              <a:t>D) The supply curve will shift to the left, prices will rise, and quantity will fall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What will happen if available capital increases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A) The supply curve will shift to the right, prices will rise, and quantity will fall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</a:rPr>
              <a:t>B) The supply curve will shift to the right, prices will drop, and quantity will increase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C) The supply curve will shift to the left, prices will drop, and quantity will increase</a:t>
            </a:r>
            <a:endParaRPr lang="en-US" sz="32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rgbClr val="808080"/>
                </a:solidFill>
                <a:latin typeface="Arial" panose="020B0604020202020204" pitchFamily="34" charset="0"/>
              </a:rPr>
              <a:t>D) The supply curve will shift to the left, prices will rise, and quantity will fall</a:t>
            </a:r>
            <a:endParaRPr lang="en-US" sz="3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5999"/>
          </a:xfrm>
        </p:spPr>
        <p:txBody>
          <a:bodyPr/>
          <a:lstStyle/>
          <a:p>
            <a:r>
              <a:rPr lang="en-US" sz="3600" dirty="0"/>
              <a:t>Which of the following factors does NOT cause the short-run aggregate supply curve to shift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A) Changes in quality of labor</a:t>
            </a:r>
          </a:p>
          <a:p>
            <a:r>
              <a:rPr lang="en-US" sz="3600" dirty="0"/>
              <a:t>B) Quantity that stays the same</a:t>
            </a:r>
          </a:p>
          <a:p>
            <a:r>
              <a:rPr lang="en-US" sz="3600" dirty="0"/>
              <a:t>C) Taxes and subsides</a:t>
            </a:r>
          </a:p>
          <a:p>
            <a:r>
              <a:rPr lang="en-US" sz="3600" dirty="0"/>
              <a:t>D) Prices of raw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34350" cy="5719763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Which of the following factors does NOT cause the short-run aggregate supply curve to shift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A) Changes in quality of labor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B) Quantity that stays the same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C) Taxes and subsides</a:t>
            </a:r>
            <a:endParaRPr lang="en-US" sz="36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3600" dirty="0">
                <a:solidFill>
                  <a:srgbClr val="808080"/>
                </a:solidFill>
                <a:latin typeface="Arial" panose="020B0604020202020204" pitchFamily="34" charset="0"/>
              </a:rPr>
              <a:t>D) Prices of raw materials</a:t>
            </a:r>
            <a:endParaRPr 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Level Goes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Price level down:</a:t>
            </a:r>
          </a:p>
          <a:p>
            <a:pPr lvl="1"/>
            <a:r>
              <a:rPr lang="en-US" sz="3200" dirty="0" smtClean="0"/>
              <a:t>Value of goods goes up</a:t>
            </a:r>
          </a:p>
          <a:p>
            <a:pPr lvl="1"/>
            <a:r>
              <a:rPr lang="en-US" sz="3200" dirty="0" smtClean="0"/>
              <a:t>Spending goes up</a:t>
            </a:r>
          </a:p>
          <a:p>
            <a:pPr lvl="1"/>
            <a:r>
              <a:rPr lang="en-US" sz="3200" dirty="0" smtClean="0"/>
              <a:t>Rates go down</a:t>
            </a:r>
          </a:p>
          <a:p>
            <a:pPr lvl="1"/>
            <a:r>
              <a:rPr lang="en-US" sz="3200" dirty="0" smtClean="0"/>
              <a:t>Investments go up</a:t>
            </a:r>
          </a:p>
          <a:p>
            <a:pPr lvl="1"/>
            <a:r>
              <a:rPr lang="en-US" sz="3200" dirty="0" smtClean="0"/>
              <a:t>Exports go up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365126"/>
            <a:ext cx="838200" cy="1158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9800" y="2133600"/>
            <a:ext cx="1295400" cy="2667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Aggregate Demand Curve</a:t>
            </a:r>
          </a:p>
        </p:txBody>
      </p:sp>
      <p:sp>
        <p:nvSpPr>
          <p:cNvPr id="21507" name="Line 1027"/>
          <p:cNvSpPr>
            <a:spLocks noChangeShapeType="1"/>
          </p:cNvSpPr>
          <p:nvPr/>
        </p:nvSpPr>
        <p:spPr bwMode="auto">
          <a:xfrm>
            <a:off x="1219200" y="19812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0" y="1781145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1509" name="Line 1029"/>
          <p:cNvSpPr>
            <a:spLocks noChangeShapeType="1"/>
          </p:cNvSpPr>
          <p:nvPr/>
        </p:nvSpPr>
        <p:spPr bwMode="auto">
          <a:xfrm>
            <a:off x="1219200" y="5638800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1030"/>
          <p:cNvSpPr txBox="1">
            <a:spLocks noChangeArrowheads="1"/>
          </p:cNvSpPr>
          <p:nvPr/>
        </p:nvSpPr>
        <p:spPr bwMode="auto">
          <a:xfrm>
            <a:off x="5851525" y="5721350"/>
            <a:ext cx="2932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Verdana" panose="020B0604030504040204" pitchFamily="34" charset="0"/>
              </a:rPr>
              <a:t>Real National </a:t>
            </a:r>
            <a:r>
              <a:rPr lang="en-GB" altLang="en-US" sz="2000" dirty="0" smtClean="0">
                <a:latin typeface="Verdana" panose="020B0604030504040204" pitchFamily="34" charset="0"/>
              </a:rPr>
              <a:t>Income</a:t>
            </a:r>
          </a:p>
        </p:txBody>
      </p:sp>
      <p:sp>
        <p:nvSpPr>
          <p:cNvPr id="21511" name="Freeform 1031"/>
          <p:cNvSpPr>
            <a:spLocks/>
          </p:cNvSpPr>
          <p:nvPr/>
        </p:nvSpPr>
        <p:spPr bwMode="auto">
          <a:xfrm>
            <a:off x="1676400" y="2057400"/>
            <a:ext cx="5486400" cy="3276600"/>
          </a:xfrm>
          <a:custGeom>
            <a:avLst/>
            <a:gdLst>
              <a:gd name="T0" fmla="*/ 0 w 3456"/>
              <a:gd name="T1" fmla="*/ 0 h 2064"/>
              <a:gd name="T2" fmla="*/ 152400 w 3456"/>
              <a:gd name="T3" fmla="*/ 533400 h 2064"/>
              <a:gd name="T4" fmla="*/ 533400 w 3456"/>
              <a:gd name="T5" fmla="*/ 1143000 h 2064"/>
              <a:gd name="T6" fmla="*/ 1066800 w 3456"/>
              <a:gd name="T7" fmla="*/ 1676400 h 2064"/>
              <a:gd name="T8" fmla="*/ 1828800 w 3456"/>
              <a:gd name="T9" fmla="*/ 2209800 h 2064"/>
              <a:gd name="T10" fmla="*/ 2895600 w 3456"/>
              <a:gd name="T11" fmla="*/ 2667000 h 2064"/>
              <a:gd name="T12" fmla="*/ 4495800 w 3456"/>
              <a:gd name="T13" fmla="*/ 3124200 h 2064"/>
              <a:gd name="T14" fmla="*/ 5486400 w 3456"/>
              <a:gd name="T15" fmla="*/ 3276600 h 20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56" h="2064">
                <a:moveTo>
                  <a:pt x="0" y="0"/>
                </a:moveTo>
                <a:cubicBezTo>
                  <a:pt x="20" y="108"/>
                  <a:pt x="40" y="216"/>
                  <a:pt x="96" y="336"/>
                </a:cubicBezTo>
                <a:cubicBezTo>
                  <a:pt x="152" y="456"/>
                  <a:pt x="240" y="600"/>
                  <a:pt x="336" y="720"/>
                </a:cubicBezTo>
                <a:cubicBezTo>
                  <a:pt x="432" y="840"/>
                  <a:pt x="536" y="944"/>
                  <a:pt x="672" y="1056"/>
                </a:cubicBezTo>
                <a:cubicBezTo>
                  <a:pt x="808" y="1168"/>
                  <a:pt x="960" y="1288"/>
                  <a:pt x="1152" y="1392"/>
                </a:cubicBezTo>
                <a:cubicBezTo>
                  <a:pt x="1344" y="1496"/>
                  <a:pt x="1544" y="1584"/>
                  <a:pt x="1824" y="1680"/>
                </a:cubicBezTo>
                <a:cubicBezTo>
                  <a:pt x="2104" y="1776"/>
                  <a:pt x="2560" y="1904"/>
                  <a:pt x="2832" y="1968"/>
                </a:cubicBezTo>
                <a:cubicBezTo>
                  <a:pt x="3104" y="2032"/>
                  <a:pt x="3352" y="2048"/>
                  <a:pt x="3456" y="206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032"/>
          <p:cNvSpPr txBox="1">
            <a:spLocks noChangeArrowheads="1"/>
          </p:cNvSpPr>
          <p:nvPr/>
        </p:nvSpPr>
        <p:spPr bwMode="auto">
          <a:xfrm>
            <a:off x="7146925" y="503555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</a:t>
            </a:r>
          </a:p>
        </p:txBody>
      </p:sp>
      <p:sp>
        <p:nvSpPr>
          <p:cNvPr id="21513" name="Text Box 1033"/>
          <p:cNvSpPr txBox="1">
            <a:spLocks noChangeArrowheads="1"/>
          </p:cNvSpPr>
          <p:nvPr/>
        </p:nvSpPr>
        <p:spPr bwMode="auto">
          <a:xfrm>
            <a:off x="304800" y="4156075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100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1514" name="Line 1034"/>
          <p:cNvSpPr>
            <a:spLocks noChangeShapeType="1"/>
          </p:cNvSpPr>
          <p:nvPr/>
        </p:nvSpPr>
        <p:spPr bwMode="auto">
          <a:xfrm>
            <a:off x="1219200" y="4343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35"/>
          <p:cNvSpPr>
            <a:spLocks noChangeShapeType="1"/>
          </p:cNvSpPr>
          <p:nvPr/>
        </p:nvSpPr>
        <p:spPr bwMode="auto">
          <a:xfrm>
            <a:off x="3657600" y="43434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036"/>
          <p:cNvSpPr txBox="1">
            <a:spLocks noChangeArrowheads="1"/>
          </p:cNvSpPr>
          <p:nvPr/>
        </p:nvSpPr>
        <p:spPr bwMode="auto">
          <a:xfrm>
            <a:off x="3429000" y="565785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21519" name="Text Box 1039"/>
          <p:cNvSpPr txBox="1">
            <a:spLocks noChangeArrowheads="1"/>
          </p:cNvSpPr>
          <p:nvPr/>
        </p:nvSpPr>
        <p:spPr bwMode="auto">
          <a:xfrm>
            <a:off x="3276600" y="588645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U = 5%</a:t>
            </a:r>
          </a:p>
        </p:txBody>
      </p:sp>
      <p:sp>
        <p:nvSpPr>
          <p:cNvPr id="21520" name="Line 1040"/>
          <p:cNvSpPr>
            <a:spLocks noChangeShapeType="1"/>
          </p:cNvSpPr>
          <p:nvPr/>
        </p:nvSpPr>
        <p:spPr bwMode="auto">
          <a:xfrm>
            <a:off x="1219200" y="3200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Text Box 1041"/>
          <p:cNvSpPr txBox="1">
            <a:spLocks noChangeArrowheads="1"/>
          </p:cNvSpPr>
          <p:nvPr/>
        </p:nvSpPr>
        <p:spPr bwMode="auto">
          <a:xfrm>
            <a:off x="304800" y="2738437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120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1522" name="Line 1042"/>
          <p:cNvSpPr>
            <a:spLocks noChangeShapeType="1"/>
          </p:cNvSpPr>
          <p:nvPr/>
        </p:nvSpPr>
        <p:spPr bwMode="auto">
          <a:xfrm>
            <a:off x="2209800" y="32004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043"/>
          <p:cNvSpPr txBox="1">
            <a:spLocks noChangeArrowheads="1"/>
          </p:cNvSpPr>
          <p:nvPr/>
        </p:nvSpPr>
        <p:spPr bwMode="auto">
          <a:xfrm>
            <a:off x="1981200" y="5657850"/>
            <a:ext cx="438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Y2</a:t>
            </a:r>
          </a:p>
        </p:txBody>
      </p:sp>
      <p:sp>
        <p:nvSpPr>
          <p:cNvPr id="21525" name="Text Box 1045"/>
          <p:cNvSpPr txBox="1">
            <a:spLocks noChangeArrowheads="1"/>
          </p:cNvSpPr>
          <p:nvPr/>
        </p:nvSpPr>
        <p:spPr bwMode="auto">
          <a:xfrm>
            <a:off x="1752600" y="5910263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Verdana" panose="020B0604030504040204" pitchFamily="34" charset="0"/>
              </a:rPr>
              <a:t>U = 7%</a:t>
            </a:r>
          </a:p>
        </p:txBody>
      </p:sp>
      <p:sp>
        <p:nvSpPr>
          <p:cNvPr id="4" name="SMARTInkShape-15"/>
          <p:cNvSpPr/>
          <p:nvPr/>
        </p:nvSpPr>
        <p:spPr>
          <a:xfrm>
            <a:off x="8474273" y="4500563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89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utoUpdateAnimBg="0"/>
      <p:bldP spid="21509" grpId="0" animBg="1"/>
      <p:bldP spid="21510" grpId="0" autoUpdateAnimBg="0"/>
      <p:bldP spid="21511" grpId="0" animBg="1"/>
      <p:bldP spid="21512" grpId="0" autoUpdateAnimBg="0"/>
      <p:bldP spid="21513" grpId="0" autoUpdateAnimBg="0"/>
      <p:bldP spid="21514" grpId="0" animBg="1"/>
      <p:bldP spid="21515" grpId="0" animBg="1"/>
      <p:bldP spid="21516" grpId="0" autoUpdateAnimBg="0"/>
      <p:bldP spid="21519" grpId="0" autoUpdateAnimBg="0"/>
      <p:bldP spid="21520" grpId="0" animBg="1"/>
      <p:bldP spid="21521" grpId="0" autoUpdateAnimBg="0"/>
      <p:bldP spid="21522" grpId="0" animBg="1"/>
      <p:bldP spid="21523" grpId="0" autoUpdateAnimBg="0"/>
      <p:bldP spid="215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240" y="274379"/>
            <a:ext cx="6172200" cy="127635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 smtClean="0">
                <a:solidFill>
                  <a:srgbClr val="92D050"/>
                </a:solidFill>
              </a:rPr>
              <a:t>Aggregate Demand Shifts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219200" y="2209800"/>
            <a:ext cx="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2725" y="1682750"/>
            <a:ext cx="1561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 smtClean="0">
                <a:latin typeface="Verdana" panose="020B0604030504040204" pitchFamily="34" charset="0"/>
              </a:rPr>
              <a:t>Price Level</a:t>
            </a:r>
            <a:endParaRPr lang="en-GB" altLang="en-US" sz="2000" dirty="0">
              <a:latin typeface="Verdana" panose="020B0604030504040204" pitchFamily="34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219200" y="56388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19800" y="5756275"/>
            <a:ext cx="291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Real National Income</a:t>
            </a: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1600200" y="2209800"/>
            <a:ext cx="5105400" cy="2895600"/>
          </a:xfrm>
          <a:custGeom>
            <a:avLst/>
            <a:gdLst>
              <a:gd name="T0" fmla="*/ 0 w 3216"/>
              <a:gd name="T1" fmla="*/ 0 h 1824"/>
              <a:gd name="T2" fmla="*/ 304800 w 3216"/>
              <a:gd name="T3" fmla="*/ 685800 h 1824"/>
              <a:gd name="T4" fmla="*/ 838200 w 3216"/>
              <a:gd name="T5" fmla="*/ 1295400 h 1824"/>
              <a:gd name="T6" fmla="*/ 1600200 w 3216"/>
              <a:gd name="T7" fmla="*/ 1828800 h 1824"/>
              <a:gd name="T8" fmla="*/ 2667000 w 3216"/>
              <a:gd name="T9" fmla="*/ 2362200 h 1824"/>
              <a:gd name="T10" fmla="*/ 4267200 w 3216"/>
              <a:gd name="T11" fmla="*/ 2743200 h 1824"/>
              <a:gd name="T12" fmla="*/ 5105400 w 3216"/>
              <a:gd name="T13" fmla="*/ 2895600 h 1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16" h="1824">
                <a:moveTo>
                  <a:pt x="0" y="0"/>
                </a:moveTo>
                <a:cubicBezTo>
                  <a:pt x="52" y="148"/>
                  <a:pt x="104" y="296"/>
                  <a:pt x="192" y="432"/>
                </a:cubicBezTo>
                <a:cubicBezTo>
                  <a:pt x="280" y="568"/>
                  <a:pt x="392" y="696"/>
                  <a:pt x="528" y="816"/>
                </a:cubicBezTo>
                <a:cubicBezTo>
                  <a:pt x="664" y="936"/>
                  <a:pt x="816" y="1040"/>
                  <a:pt x="1008" y="1152"/>
                </a:cubicBezTo>
                <a:cubicBezTo>
                  <a:pt x="1200" y="1264"/>
                  <a:pt x="1400" y="1392"/>
                  <a:pt x="1680" y="1488"/>
                </a:cubicBezTo>
                <a:cubicBezTo>
                  <a:pt x="1960" y="1584"/>
                  <a:pt x="2432" y="1672"/>
                  <a:pt x="2688" y="1728"/>
                </a:cubicBezTo>
                <a:cubicBezTo>
                  <a:pt x="2944" y="1784"/>
                  <a:pt x="3128" y="1808"/>
                  <a:pt x="3216" y="18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689725" y="488315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219200" y="4191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81000" y="4029075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 dirty="0" smtClean="0">
                <a:latin typeface="Verdana" panose="020B0604030504040204" pitchFamily="34" charset="0"/>
              </a:rPr>
              <a:t>100</a:t>
            </a:r>
            <a:endParaRPr lang="en-GB" altLang="en-US" sz="1800" dirty="0">
              <a:latin typeface="Verdana" panose="020B0604030504040204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3429000" y="41910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00400" y="5629275"/>
            <a:ext cx="471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Verdana" panose="020B0604030504040204" pitchFamily="34" charset="0"/>
              </a:rPr>
              <a:t>Y1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048000" y="5910263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U = 5%</a:t>
            </a:r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819400" y="1828800"/>
            <a:ext cx="5105400" cy="2895600"/>
          </a:xfrm>
          <a:custGeom>
            <a:avLst/>
            <a:gdLst>
              <a:gd name="T0" fmla="*/ 0 w 3216"/>
              <a:gd name="T1" fmla="*/ 0 h 1824"/>
              <a:gd name="T2" fmla="*/ 304800 w 3216"/>
              <a:gd name="T3" fmla="*/ 685800 h 1824"/>
              <a:gd name="T4" fmla="*/ 838200 w 3216"/>
              <a:gd name="T5" fmla="*/ 1295400 h 1824"/>
              <a:gd name="T6" fmla="*/ 1600200 w 3216"/>
              <a:gd name="T7" fmla="*/ 1828800 h 1824"/>
              <a:gd name="T8" fmla="*/ 2667000 w 3216"/>
              <a:gd name="T9" fmla="*/ 2362200 h 1824"/>
              <a:gd name="T10" fmla="*/ 4267200 w 3216"/>
              <a:gd name="T11" fmla="*/ 2743200 h 1824"/>
              <a:gd name="T12" fmla="*/ 5105400 w 3216"/>
              <a:gd name="T13" fmla="*/ 2895600 h 1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16" h="1824">
                <a:moveTo>
                  <a:pt x="0" y="0"/>
                </a:moveTo>
                <a:cubicBezTo>
                  <a:pt x="52" y="148"/>
                  <a:pt x="104" y="296"/>
                  <a:pt x="192" y="432"/>
                </a:cubicBezTo>
                <a:cubicBezTo>
                  <a:pt x="280" y="568"/>
                  <a:pt x="392" y="696"/>
                  <a:pt x="528" y="816"/>
                </a:cubicBezTo>
                <a:cubicBezTo>
                  <a:pt x="664" y="936"/>
                  <a:pt x="816" y="1040"/>
                  <a:pt x="1008" y="1152"/>
                </a:cubicBezTo>
                <a:cubicBezTo>
                  <a:pt x="1200" y="1264"/>
                  <a:pt x="1400" y="1392"/>
                  <a:pt x="1680" y="1488"/>
                </a:cubicBezTo>
                <a:cubicBezTo>
                  <a:pt x="1960" y="1584"/>
                  <a:pt x="2432" y="1672"/>
                  <a:pt x="2688" y="1728"/>
                </a:cubicBezTo>
                <a:cubicBezTo>
                  <a:pt x="2944" y="1784"/>
                  <a:pt x="3128" y="1808"/>
                  <a:pt x="3216" y="1824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848600" y="4537075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>
                <a:latin typeface="Verdana" panose="020B0604030504040204" pitchFamily="34" charset="0"/>
              </a:rPr>
              <a:t>AD2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3429000" y="4191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4864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257800" y="5653088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>
                <a:latin typeface="Verdana" panose="020B0604030504040204" pitchFamily="34" charset="0"/>
              </a:rPr>
              <a:t>Y2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029200" y="5910263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>
                <a:latin typeface="Verdana" panose="020B0604030504040204" pitchFamily="34" charset="0"/>
              </a:rPr>
              <a:t>U = 2%</a:t>
            </a: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3657600" y="5867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SMARTInkShape-Group10"/>
          <p:cNvGrpSpPr/>
          <p:nvPr/>
        </p:nvGrpSpPr>
        <p:grpSpPr>
          <a:xfrm>
            <a:off x="8688586" y="4652367"/>
            <a:ext cx="26790" cy="71439"/>
            <a:chOff x="8688586" y="4652367"/>
            <a:chExt cx="26790" cy="71439"/>
          </a:xfrm>
        </p:grpSpPr>
        <p:sp>
          <p:nvSpPr>
            <p:cNvPr id="22" name="SMARTInkShape-19"/>
            <p:cNvSpPr/>
            <p:nvPr/>
          </p:nvSpPr>
          <p:spPr>
            <a:xfrm>
              <a:off x="8697516" y="4714875"/>
              <a:ext cx="14076" cy="1"/>
            </a:xfrm>
            <a:custGeom>
              <a:avLst/>
              <a:gdLst/>
              <a:ahLst/>
              <a:cxnLst/>
              <a:rect l="0" t="0" r="0" b="0"/>
              <a:pathLst>
                <a:path w="14076" h="1">
                  <a:moveTo>
                    <a:pt x="8929" y="0"/>
                  </a:moveTo>
                  <a:lnTo>
                    <a:pt x="140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"/>
            <p:cNvSpPr/>
            <p:nvPr/>
          </p:nvSpPr>
          <p:spPr>
            <a:xfrm>
              <a:off x="8688586" y="4652367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0"/>
                  </a:moveTo>
                  <a:lnTo>
                    <a:pt x="0" y="17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"/>
            <p:cNvSpPr/>
            <p:nvPr/>
          </p:nvSpPr>
          <p:spPr>
            <a:xfrm>
              <a:off x="8715375" y="4714875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utoUpdateAnimBg="0"/>
      <p:bldP spid="22533" grpId="0" animBg="1"/>
      <p:bldP spid="22534" grpId="0" autoUpdateAnimBg="0"/>
      <p:bldP spid="22536" grpId="0" animBg="1"/>
      <p:bldP spid="22537" grpId="0" autoUpdateAnimBg="0"/>
      <p:bldP spid="22538" grpId="0" animBg="1"/>
      <p:bldP spid="22539" grpId="0" autoUpdateAnimBg="0"/>
      <p:bldP spid="22540" grpId="0" animBg="1"/>
      <p:bldP spid="22541" grpId="0" autoUpdateAnimBg="0"/>
      <p:bldP spid="22542" grpId="0" autoUpdateAnimBg="0"/>
      <p:bldP spid="22545" grpId="0" animBg="1"/>
      <p:bldP spid="22546" grpId="0" autoUpdateAnimBg="0"/>
      <p:bldP spid="22547" grpId="0" animBg="1"/>
      <p:bldP spid="22548" grpId="0" animBg="1"/>
      <p:bldP spid="22549" grpId="0" autoUpdateAnimBg="0"/>
      <p:bldP spid="22550" grpId="0" autoUpdateAnimBg="0"/>
      <p:bldP spid="225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92" y="572803"/>
            <a:ext cx="77724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GB" altLang="en-US" dirty="0" smtClean="0">
                <a:solidFill>
                  <a:srgbClr val="92D050"/>
                </a:solidFill>
              </a:rPr>
              <a:t>Consumption Expenditure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258876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800" dirty="0" smtClean="0"/>
              <a:t>Exogenous factors affecting consumption: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Tax rates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Incomes </a:t>
            </a:r>
            <a:r>
              <a:rPr lang="en-GB" altLang="en-US" sz="2800" dirty="0" smtClean="0"/>
              <a:t>– short term and expected income over lifetime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Wage increases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Credit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Interest rates</a:t>
            </a:r>
          </a:p>
          <a:p>
            <a:pPr lvl="1" eaLnBrk="1" hangingPunct="1"/>
            <a:r>
              <a:rPr lang="en-GB" altLang="en-US" sz="2800" dirty="0" smtClean="0">
                <a:solidFill>
                  <a:srgbClr val="92D050"/>
                </a:solidFill>
              </a:rPr>
              <a:t>Wealth</a:t>
            </a:r>
          </a:p>
          <a:p>
            <a:pPr lvl="2"/>
            <a:r>
              <a:rPr lang="en-GB" altLang="en-US" sz="2800" dirty="0" smtClean="0"/>
              <a:t>Property</a:t>
            </a:r>
          </a:p>
          <a:p>
            <a:pPr lvl="2"/>
            <a:r>
              <a:rPr lang="en-GB" altLang="en-US" sz="2800" dirty="0" smtClean="0"/>
              <a:t>Shares</a:t>
            </a:r>
          </a:p>
          <a:p>
            <a:pPr lvl="2"/>
            <a:r>
              <a:rPr lang="en-GB" altLang="en-US" sz="2800" dirty="0" smtClean="0"/>
              <a:t>Savings</a:t>
            </a:r>
          </a:p>
          <a:p>
            <a:pPr lvl="2"/>
            <a:r>
              <a:rPr lang="en-GB" altLang="en-US" sz="2800" dirty="0" smtClean="0"/>
              <a:t>Bonds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429000"/>
            <a:ext cx="3235911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1504</TotalTime>
  <Words>2528</Words>
  <Application>Microsoft Office PowerPoint</Application>
  <PresentationFormat>On-screen Show (4:3)</PresentationFormat>
  <Paragraphs>366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Corbel</vt:lpstr>
      <vt:lpstr>Helvetica Neue</vt:lpstr>
      <vt:lpstr>Times New Roman</vt:lpstr>
      <vt:lpstr>Verdana</vt:lpstr>
      <vt:lpstr>ヒラギノ角ゴ ProN W3</vt:lpstr>
      <vt:lpstr>Depth</vt:lpstr>
      <vt:lpstr>Aggregate Demand and Supply</vt:lpstr>
      <vt:lpstr>Aggregate Demand (AD)</vt:lpstr>
      <vt:lpstr>Aggregate Demand</vt:lpstr>
      <vt:lpstr>Aggregate Demand Curve</vt:lpstr>
      <vt:lpstr>Price Level Goes Up  </vt:lpstr>
      <vt:lpstr>Price Level Goes Down</vt:lpstr>
      <vt:lpstr>Aggregate Demand Curve</vt:lpstr>
      <vt:lpstr>Aggregate Demand Shifts</vt:lpstr>
      <vt:lpstr>Consumption Expenditure</vt:lpstr>
      <vt:lpstr>Investment Expenditure</vt:lpstr>
      <vt:lpstr>Government Spending</vt:lpstr>
      <vt:lpstr>Import Spending (negative)</vt:lpstr>
      <vt:lpstr>Export Earnings (Positive)</vt:lpstr>
      <vt:lpstr>Key Variables</vt:lpstr>
      <vt:lpstr>Macroeconomic Policy</vt:lpstr>
      <vt:lpstr>Fiscal Policy</vt:lpstr>
      <vt:lpstr>Monetary Policy</vt:lpstr>
      <vt:lpstr>Aggregate Supply (AS)</vt:lpstr>
      <vt:lpstr>AS= Capacity of the Economy</vt:lpstr>
      <vt:lpstr>Aggregate Supply</vt:lpstr>
      <vt:lpstr>Aggregate Supply: Classical LRAS</vt:lpstr>
      <vt:lpstr>Aggregate Supply Curve: Keynes LRAS</vt:lpstr>
      <vt:lpstr>Aggregate Supply – can result from Supply Side Shocks</vt:lpstr>
      <vt:lpstr>Moving from SRAS to LRAS</vt:lpstr>
      <vt:lpstr>Aggregate Supply: SRAS</vt:lpstr>
      <vt:lpstr>Putting AD and AS together</vt:lpstr>
      <vt:lpstr>PowerPoint Presentation</vt:lpstr>
      <vt:lpstr>Sustained Growth</vt:lpstr>
      <vt:lpstr>Long Run Equilibrium</vt:lpstr>
      <vt:lpstr>Causes of Inflation </vt:lpstr>
      <vt:lpstr>Classical Model</vt:lpstr>
      <vt:lpstr>Say’s Law</vt:lpstr>
      <vt:lpstr>4 Assumptions of the classical model</vt:lpstr>
      <vt:lpstr>Classical: Equilibrium in Credit Market</vt:lpstr>
      <vt:lpstr>Classical: Equilibrium in the Labor Market</vt:lpstr>
      <vt:lpstr>Classical Model continued</vt:lpstr>
      <vt:lpstr>Keynesian Theory</vt:lpstr>
      <vt:lpstr>Keynes and unemployment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###Aggregate Demand and Supply - PowerPoint Presentation - Full version###</dc:title>
  <dc:creator>A Ashwin</dc:creator>
  <cp:lastModifiedBy>Erin Ennis</cp:lastModifiedBy>
  <cp:revision>76</cp:revision>
  <cp:lastPrinted>2014-12-15T00:41:41Z</cp:lastPrinted>
  <dcterms:created xsi:type="dcterms:W3CDTF">2004-01-15T14:27:07Z</dcterms:created>
  <dcterms:modified xsi:type="dcterms:W3CDTF">2014-12-15T02:15:15Z</dcterms:modified>
</cp:coreProperties>
</file>